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76"/>
  </p:notesMasterIdLst>
  <p:sldIdLst>
    <p:sldId id="256" r:id="rId2"/>
    <p:sldId id="410" r:id="rId3"/>
    <p:sldId id="561" r:id="rId4"/>
    <p:sldId id="463" r:id="rId5"/>
    <p:sldId id="508" r:id="rId6"/>
    <p:sldId id="483" r:id="rId7"/>
    <p:sldId id="280" r:id="rId8"/>
    <p:sldId id="529" r:id="rId9"/>
    <p:sldId id="527" r:id="rId10"/>
    <p:sldId id="530" r:id="rId11"/>
    <p:sldId id="564" r:id="rId12"/>
    <p:sldId id="565" r:id="rId13"/>
    <p:sldId id="566" r:id="rId14"/>
    <p:sldId id="567" r:id="rId15"/>
    <p:sldId id="568" r:id="rId16"/>
    <p:sldId id="569" r:id="rId17"/>
    <p:sldId id="570" r:id="rId18"/>
    <p:sldId id="571" r:id="rId19"/>
    <p:sldId id="572" r:id="rId20"/>
    <p:sldId id="575" r:id="rId21"/>
    <p:sldId id="574" r:id="rId22"/>
    <p:sldId id="573" r:id="rId23"/>
    <p:sldId id="509" r:id="rId24"/>
    <p:sldId id="511" r:id="rId25"/>
    <p:sldId id="512" r:id="rId26"/>
    <p:sldId id="513" r:id="rId27"/>
    <p:sldId id="516" r:id="rId28"/>
    <p:sldId id="560" r:id="rId29"/>
    <p:sldId id="562" r:id="rId30"/>
    <p:sldId id="563" r:id="rId31"/>
    <p:sldId id="514" r:id="rId32"/>
    <p:sldId id="510" r:id="rId33"/>
    <p:sldId id="515" r:id="rId34"/>
    <p:sldId id="518" r:id="rId35"/>
    <p:sldId id="519" r:id="rId36"/>
    <p:sldId id="520" r:id="rId37"/>
    <p:sldId id="521" r:id="rId38"/>
    <p:sldId id="522" r:id="rId39"/>
    <p:sldId id="523" r:id="rId40"/>
    <p:sldId id="525" r:id="rId41"/>
    <p:sldId id="526" r:id="rId42"/>
    <p:sldId id="528" r:id="rId43"/>
    <p:sldId id="531" r:id="rId44"/>
    <p:sldId id="532" r:id="rId45"/>
    <p:sldId id="533" r:id="rId46"/>
    <p:sldId id="524"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46" r:id="rId60"/>
    <p:sldId id="517" r:id="rId61"/>
    <p:sldId id="547" r:id="rId62"/>
    <p:sldId id="548" r:id="rId63"/>
    <p:sldId id="549" r:id="rId64"/>
    <p:sldId id="550" r:id="rId65"/>
    <p:sldId id="551" r:id="rId66"/>
    <p:sldId id="492" r:id="rId67"/>
    <p:sldId id="558" r:id="rId68"/>
    <p:sldId id="555" r:id="rId69"/>
    <p:sldId id="556" r:id="rId70"/>
    <p:sldId id="557" r:id="rId71"/>
    <p:sldId id="559" r:id="rId72"/>
    <p:sldId id="477" r:id="rId73"/>
    <p:sldId id="399" r:id="rId74"/>
    <p:sldId id="40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2" d="100"/>
          <a:sy n="72" d="100"/>
        </p:scale>
        <p:origin x="73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31</a:t>
            </a:fld>
            <a:endParaRPr lang="en-US"/>
          </a:p>
        </p:txBody>
      </p:sp>
    </p:spTree>
    <p:extLst>
      <p:ext uri="{BB962C8B-B14F-4D97-AF65-F5344CB8AC3E}">
        <p14:creationId xmlns:p14="http://schemas.microsoft.com/office/powerpoint/2010/main" val="256986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32</a:t>
            </a:fld>
            <a:endParaRPr lang="en-US"/>
          </a:p>
        </p:txBody>
      </p:sp>
    </p:spTree>
    <p:extLst>
      <p:ext uri="{BB962C8B-B14F-4D97-AF65-F5344CB8AC3E}">
        <p14:creationId xmlns:p14="http://schemas.microsoft.com/office/powerpoint/2010/main" val="207960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0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4668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1877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87528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38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12833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37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6405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2/8/2023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03924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2/8/2023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2609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96183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2/8/2023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5039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ui5.sap.co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hyperlink" Target="https://nodejs.org/en/" TargetMode="External"/><Relationship Id="rId1" Type="http://schemas.openxmlformats.org/officeDocument/2006/relationships/slideLayout" Target="../slideLayouts/slideLayout7.xml"/><Relationship Id="rId5" Type="http://schemas.openxmlformats.org/officeDocument/2006/relationships/hyperlink" Target="https://account.hanatrial.ondemand.com/trial/" TargetMode="External"/><Relationship Id="rId4" Type="http://schemas.openxmlformats.org/officeDocument/2006/relationships/hyperlink" Target="https://www.sap.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chandrashekharvedi/UI5_Material_2hr_per_day/blob/main/Day%201/FirstProject/index.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w3schools.com/html/default.as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www.w3schools.com/tags/tag_input.asp"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default.asp"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jsonlint.com/"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jquery.com/"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33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35440B-2862-ED7E-1EC6-616B15A4C232}"/>
              </a:ext>
            </a:extLst>
          </p:cNvPr>
          <p:cNvSpPr txBox="1"/>
          <p:nvPr/>
        </p:nvSpPr>
        <p:spPr>
          <a:xfrm>
            <a:off x="532661" y="1136342"/>
            <a:ext cx="5563340" cy="2031325"/>
          </a:xfrm>
          <a:prstGeom prst="rect">
            <a:avLst/>
          </a:prstGeom>
          <a:noFill/>
        </p:spPr>
        <p:txBody>
          <a:bodyPr wrap="square" rtlCol="0">
            <a:spAutoFit/>
          </a:bodyPr>
          <a:lstStyle/>
          <a:p>
            <a:r>
              <a:rPr lang="en-IN" dirty="0"/>
              <a:t>  SAP BAS                                      /   Visual Studio Code </a:t>
            </a:r>
          </a:p>
          <a:p>
            <a:endParaRPr lang="en-IN" dirty="0"/>
          </a:p>
          <a:p>
            <a:r>
              <a:rPr lang="en-IN" dirty="0"/>
              <a:t>SAP Cloud Edition                             Local / Personal Edition </a:t>
            </a:r>
          </a:p>
          <a:p>
            <a:r>
              <a:rPr lang="en-IN" dirty="0"/>
              <a:t>SAP BTP Cloud Foundry                    Open Source</a:t>
            </a:r>
          </a:p>
          <a:p>
            <a:r>
              <a:rPr lang="en-IN" dirty="0" err="1"/>
              <a:t>Licen</a:t>
            </a:r>
            <a:r>
              <a:rPr lang="en-IN" dirty="0"/>
              <a:t>.                                                   Free </a:t>
            </a:r>
            <a:r>
              <a:rPr lang="en-IN" dirty="0" err="1"/>
              <a:t>Licn</a:t>
            </a:r>
            <a:r>
              <a:rPr lang="en-IN" dirty="0"/>
              <a:t>.</a:t>
            </a:r>
          </a:p>
          <a:p>
            <a:r>
              <a:rPr lang="en-IN" dirty="0"/>
              <a:t>Adoption Project Template              N/A</a:t>
            </a:r>
          </a:p>
          <a:p>
            <a:r>
              <a:rPr lang="en-IN" dirty="0"/>
              <a:t>MTA                                                      </a:t>
            </a:r>
            <a:r>
              <a:rPr lang="en-IN" dirty="0" err="1"/>
              <a:t>MTA</a:t>
            </a:r>
            <a:r>
              <a:rPr lang="en-IN" dirty="0"/>
              <a:t> </a:t>
            </a:r>
          </a:p>
        </p:txBody>
      </p:sp>
      <p:sp>
        <p:nvSpPr>
          <p:cNvPr id="3" name="TextBox 2">
            <a:extLst>
              <a:ext uri="{FF2B5EF4-FFF2-40B4-BE49-F238E27FC236}">
                <a16:creationId xmlns:a16="http://schemas.microsoft.com/office/drawing/2014/main" id="{E61178C8-B319-D41D-FAF0-045D4DE1BCFE}"/>
              </a:ext>
            </a:extLst>
          </p:cNvPr>
          <p:cNvSpPr txBox="1"/>
          <p:nvPr/>
        </p:nvSpPr>
        <p:spPr>
          <a:xfrm>
            <a:off x="355108" y="3481916"/>
            <a:ext cx="9916357" cy="2585323"/>
          </a:xfrm>
          <a:prstGeom prst="rect">
            <a:avLst/>
          </a:prstGeom>
          <a:noFill/>
        </p:spPr>
        <p:txBody>
          <a:bodyPr wrap="square" rtlCol="0">
            <a:spAutoFit/>
          </a:bodyPr>
          <a:lstStyle/>
          <a:p>
            <a:r>
              <a:rPr lang="en-IN" dirty="0"/>
              <a:t>Run Visual Studio:</a:t>
            </a:r>
          </a:p>
          <a:p>
            <a:pPr marL="342900" indent="-342900">
              <a:buAutoNum type="arabicPeriod"/>
            </a:pPr>
            <a:r>
              <a:rPr lang="en-IN" dirty="0"/>
              <a:t>Visual Studio Download (</a:t>
            </a:r>
            <a:r>
              <a:rPr lang="en-IN" dirty="0">
                <a:hlinkClick r:id="rId2"/>
              </a:rPr>
              <a:t>https://code.visualstudio.com/Download</a:t>
            </a:r>
            <a:r>
              <a:rPr lang="en-IN" dirty="0"/>
              <a:t> )</a:t>
            </a:r>
          </a:p>
          <a:p>
            <a:pPr marL="342900" indent="-342900">
              <a:buAutoNum type="arabicPeriod"/>
            </a:pPr>
            <a:r>
              <a:rPr lang="en-IN" dirty="0"/>
              <a:t>Download / Install Node JS (</a:t>
            </a:r>
            <a:r>
              <a:rPr lang="en-IN" dirty="0">
                <a:hlinkClick r:id="rId3"/>
              </a:rPr>
              <a:t>https://nodejs.org/en/download/</a:t>
            </a:r>
            <a:r>
              <a:rPr lang="en-IN" dirty="0"/>
              <a:t> -&gt; check </a:t>
            </a:r>
            <a:r>
              <a:rPr lang="en-IN" dirty="0">
                <a:highlight>
                  <a:srgbClr val="FFFF00"/>
                </a:highlight>
              </a:rPr>
              <a:t>node -v </a:t>
            </a:r>
            <a:r>
              <a:rPr lang="en-IN" dirty="0"/>
              <a:t>)</a:t>
            </a:r>
          </a:p>
          <a:p>
            <a:pPr marL="342900" indent="-342900">
              <a:buAutoNum type="arabicPeriod"/>
            </a:pPr>
            <a:r>
              <a:rPr lang="en-IN" dirty="0"/>
              <a:t>Install/Configure Fiori plugins  ( </a:t>
            </a:r>
            <a:r>
              <a:rPr lang="en-IN" dirty="0" err="1"/>
              <a:t>Goto</a:t>
            </a:r>
            <a:r>
              <a:rPr lang="en-IN" dirty="0"/>
              <a:t> Extensions inside Visual Studio Code -&gt; search </a:t>
            </a:r>
            <a:r>
              <a:rPr lang="en-IN" dirty="0" err="1">
                <a:highlight>
                  <a:srgbClr val="FFFF00"/>
                </a:highlight>
              </a:rPr>
              <a:t>fiori</a:t>
            </a:r>
            <a:r>
              <a:rPr lang="en-IN" dirty="0"/>
              <a:t> -&gt; install top 5 search entries </a:t>
            </a:r>
          </a:p>
          <a:p>
            <a:pPr marL="342900" indent="-342900">
              <a:buAutoNum type="arabicPeriod"/>
            </a:pPr>
            <a:r>
              <a:rPr lang="en-IN" dirty="0"/>
              <a:t>Install FIORI Application Generator ( view menu -&gt; command palate -&gt; Fiori application generator )</a:t>
            </a:r>
          </a:p>
          <a:p>
            <a:pPr marL="342900" indent="-342900">
              <a:buAutoNum type="arabicPeriod"/>
            </a:pPr>
            <a:r>
              <a:rPr lang="en-IN" dirty="0"/>
              <a:t>Create UI5 Application </a:t>
            </a:r>
          </a:p>
          <a:p>
            <a:pPr marL="342900" indent="-342900">
              <a:buAutoNum type="arabicPeriod"/>
            </a:pPr>
            <a:r>
              <a:rPr lang="en-IN" dirty="0"/>
              <a:t>Run the Application (view-&gt; </a:t>
            </a:r>
            <a:r>
              <a:rPr lang="en-IN" dirty="0" err="1"/>
              <a:t>ctl+shft+p</a:t>
            </a:r>
            <a:r>
              <a:rPr lang="en-IN" dirty="0"/>
              <a:t>(command </a:t>
            </a:r>
            <a:r>
              <a:rPr lang="en-IN" dirty="0" err="1"/>
              <a:t>pallete</a:t>
            </a:r>
            <a:r>
              <a:rPr lang="en-IN" dirty="0"/>
              <a:t>) -&gt; Fiori application info -&gt; preview application)</a:t>
            </a:r>
          </a:p>
        </p:txBody>
      </p:sp>
      <p:sp>
        <p:nvSpPr>
          <p:cNvPr id="4" name="TextBox 3">
            <a:extLst>
              <a:ext uri="{FF2B5EF4-FFF2-40B4-BE49-F238E27FC236}">
                <a16:creationId xmlns:a16="http://schemas.microsoft.com/office/drawing/2014/main" id="{4EA3F18A-111F-8FCE-0613-BC588E5AF9AB}"/>
              </a:ext>
            </a:extLst>
          </p:cNvPr>
          <p:cNvSpPr txBox="1"/>
          <p:nvPr/>
        </p:nvSpPr>
        <p:spPr>
          <a:xfrm>
            <a:off x="7039992" y="843677"/>
            <a:ext cx="5024761" cy="2308324"/>
          </a:xfrm>
          <a:prstGeom prst="rect">
            <a:avLst/>
          </a:prstGeom>
          <a:noFill/>
        </p:spPr>
        <p:txBody>
          <a:bodyPr wrap="square" rtlCol="0">
            <a:spAutoFit/>
          </a:bodyPr>
          <a:lstStyle/>
          <a:p>
            <a:r>
              <a:rPr lang="en-IN" dirty="0"/>
              <a:t>Fiori / SAPUI5 follows MVC design pattern for application development </a:t>
            </a:r>
          </a:p>
          <a:p>
            <a:endParaRPr lang="en-IN" dirty="0"/>
          </a:p>
          <a:p>
            <a:r>
              <a:rPr lang="en-IN" dirty="0">
                <a:highlight>
                  <a:srgbClr val="FFFF00"/>
                </a:highlight>
              </a:rPr>
              <a:t>M -&gt; Model ( Data ) -&gt; local (</a:t>
            </a:r>
            <a:r>
              <a:rPr lang="en-IN" dirty="0" err="1">
                <a:highlight>
                  <a:srgbClr val="FFFF00"/>
                </a:highlight>
              </a:rPr>
              <a:t>json</a:t>
            </a:r>
            <a:r>
              <a:rPr lang="en-IN" dirty="0">
                <a:highlight>
                  <a:srgbClr val="FFFF00"/>
                </a:highlight>
              </a:rPr>
              <a:t>)/Remote(</a:t>
            </a:r>
            <a:r>
              <a:rPr lang="en-IN" dirty="0" err="1">
                <a:highlight>
                  <a:srgbClr val="FFFF00"/>
                </a:highlight>
              </a:rPr>
              <a:t>odata</a:t>
            </a:r>
            <a:r>
              <a:rPr lang="en-IN" dirty="0">
                <a:highlight>
                  <a:srgbClr val="FFFF00"/>
                </a:highlight>
              </a:rPr>
              <a:t>)</a:t>
            </a:r>
          </a:p>
          <a:p>
            <a:r>
              <a:rPr lang="en-IN" dirty="0">
                <a:highlight>
                  <a:srgbClr val="FFFF00"/>
                </a:highlight>
              </a:rPr>
              <a:t>V -&gt; View ( Presentation ) -&gt; </a:t>
            </a:r>
            <a:r>
              <a:rPr lang="en-IN" dirty="0">
                <a:solidFill>
                  <a:srgbClr val="FF0000"/>
                </a:solidFill>
                <a:highlight>
                  <a:srgbClr val="FFFF00"/>
                </a:highlight>
              </a:rPr>
              <a:t>XML</a:t>
            </a:r>
            <a:r>
              <a:rPr lang="en-IN" dirty="0">
                <a:highlight>
                  <a:srgbClr val="FFFF00"/>
                </a:highlight>
              </a:rPr>
              <a:t> </a:t>
            </a:r>
          </a:p>
          <a:p>
            <a:r>
              <a:rPr lang="en-IN" dirty="0">
                <a:highlight>
                  <a:srgbClr val="FFFF00"/>
                </a:highlight>
              </a:rPr>
              <a:t>C -&gt; Controller ( M -&gt; V ) / client side / sending to http request to server / calling additional UI user actions (</a:t>
            </a:r>
            <a:r>
              <a:rPr lang="en-IN" dirty="0">
                <a:solidFill>
                  <a:srgbClr val="FF0000"/>
                </a:solidFill>
                <a:highlight>
                  <a:srgbClr val="FFFF00"/>
                </a:highlight>
              </a:rPr>
              <a:t>JS</a:t>
            </a:r>
            <a:r>
              <a:rPr lang="en-IN" dirty="0">
                <a:highlight>
                  <a:srgbClr val="FFFF00"/>
                </a:highlight>
              </a:rPr>
              <a:t>)</a:t>
            </a:r>
          </a:p>
        </p:txBody>
      </p:sp>
      <p:sp>
        <p:nvSpPr>
          <p:cNvPr id="5" name="TextBox 4">
            <a:extLst>
              <a:ext uri="{FF2B5EF4-FFF2-40B4-BE49-F238E27FC236}">
                <a16:creationId xmlns:a16="http://schemas.microsoft.com/office/drawing/2014/main" id="{0C0E45FB-3F4A-2C35-2F7D-10987AB6318A}"/>
              </a:ext>
            </a:extLst>
          </p:cNvPr>
          <p:cNvSpPr txBox="1"/>
          <p:nvPr/>
        </p:nvSpPr>
        <p:spPr>
          <a:xfrm>
            <a:off x="790113" y="452761"/>
            <a:ext cx="2272683" cy="369332"/>
          </a:xfrm>
          <a:prstGeom prst="rect">
            <a:avLst/>
          </a:prstGeom>
          <a:noFill/>
        </p:spPr>
        <p:txBody>
          <a:bodyPr wrap="square" rtlCol="0">
            <a:spAutoFit/>
          </a:bodyPr>
          <a:lstStyle/>
          <a:p>
            <a:r>
              <a:rPr lang="en-IN" dirty="0"/>
              <a:t>Day2</a:t>
            </a:r>
          </a:p>
        </p:txBody>
      </p:sp>
    </p:spTree>
    <p:extLst>
      <p:ext uri="{BB962C8B-B14F-4D97-AF65-F5344CB8AC3E}">
        <p14:creationId xmlns:p14="http://schemas.microsoft.com/office/powerpoint/2010/main" val="838064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057D4-E7F3-1D0C-5CEB-A190FDA0E6CA}"/>
              </a:ext>
            </a:extLst>
          </p:cNvPr>
          <p:cNvSpPr txBox="1"/>
          <p:nvPr/>
        </p:nvSpPr>
        <p:spPr>
          <a:xfrm>
            <a:off x="621438" y="-5338973"/>
            <a:ext cx="4083728" cy="13180531"/>
          </a:xfrm>
          <a:prstGeom prst="rect">
            <a:avLst/>
          </a:prstGeom>
          <a:noFill/>
        </p:spPr>
        <p:txBody>
          <a:bodyPr wrap="square">
            <a:spAutoFit/>
          </a:bodyPr>
          <a:lstStyle/>
          <a:p>
            <a:endParaRPr lang="en-IN" sz="1050" dirty="0"/>
          </a:p>
          <a:p>
            <a:r>
              <a:rPr lang="en-IN" sz="1050" dirty="0"/>
              <a:t>1. SAP BTP ? </a:t>
            </a:r>
          </a:p>
          <a:p>
            <a:endParaRPr lang="en-IN" sz="1050" dirty="0"/>
          </a:p>
          <a:p>
            <a:r>
              <a:rPr lang="en-IN" sz="1050" dirty="0"/>
              <a:t>   -&gt; BTP ( Business Technology Platform ) </a:t>
            </a:r>
          </a:p>
          <a:p>
            <a:r>
              <a:rPr lang="en-IN" sz="1050" dirty="0"/>
              <a:t>   </a:t>
            </a:r>
          </a:p>
          <a:p>
            <a:r>
              <a:rPr lang="en-IN" sz="1050" dirty="0"/>
              <a:t>        -&gt; Cloud ( PAAS )  -&gt; Platform as a service </a:t>
            </a:r>
          </a:p>
          <a:p>
            <a:r>
              <a:rPr lang="en-IN" sz="1050" dirty="0"/>
              <a:t>		</a:t>
            </a:r>
          </a:p>
          <a:p>
            <a:r>
              <a:rPr lang="en-IN" sz="1050" dirty="0"/>
              <a:t>		   -&gt; Full Stack </a:t>
            </a:r>
            <a:r>
              <a:rPr lang="en-IN" sz="1050" dirty="0" err="1"/>
              <a:t>Devlopment</a:t>
            </a:r>
            <a:r>
              <a:rPr lang="en-IN" sz="1050" dirty="0"/>
              <a:t> ( End to End </a:t>
            </a:r>
            <a:r>
              <a:rPr lang="en-IN" sz="1050" dirty="0" err="1"/>
              <a:t>Devlopment</a:t>
            </a:r>
            <a:r>
              <a:rPr lang="en-IN" sz="1050" dirty="0"/>
              <a:t> ) ( UI + Backend Data )</a:t>
            </a:r>
          </a:p>
          <a:p>
            <a:r>
              <a:rPr lang="en-IN" sz="1050" dirty="0"/>
              <a:t>		    </a:t>
            </a:r>
          </a:p>
          <a:p>
            <a:endParaRPr lang="en-IN" sz="1050" dirty="0"/>
          </a:p>
          <a:p>
            <a:r>
              <a:rPr lang="en-IN" sz="1050" dirty="0"/>
              <a:t> -&gt; Approval Process </a:t>
            </a:r>
          </a:p>
          <a:p>
            <a:endParaRPr lang="en-IN" sz="1050" dirty="0"/>
          </a:p>
          <a:p>
            <a:r>
              <a:rPr lang="en-IN" sz="1050" dirty="0"/>
              <a:t> -&gt; </a:t>
            </a:r>
            <a:r>
              <a:rPr lang="en-IN" sz="1050" dirty="0" err="1"/>
              <a:t>Busines</a:t>
            </a:r>
            <a:r>
              <a:rPr lang="en-IN" sz="1050" dirty="0"/>
              <a:t> Rules ( Functional Users / Business Team ) -&gt; excel -&gt; </a:t>
            </a:r>
            <a:r>
              <a:rPr lang="en-IN" sz="1050" dirty="0" err="1"/>
              <a:t>DataDecison</a:t>
            </a:r>
            <a:r>
              <a:rPr lang="en-IN" sz="1050" dirty="0"/>
              <a:t>  </a:t>
            </a:r>
          </a:p>
          <a:p>
            <a:r>
              <a:rPr lang="en-IN" sz="1050" dirty="0"/>
              <a:t> </a:t>
            </a:r>
          </a:p>
          <a:p>
            <a:r>
              <a:rPr lang="en-IN" sz="1050" dirty="0"/>
              <a:t> -&gt; Workflow ( process automation )</a:t>
            </a:r>
          </a:p>
          <a:p>
            <a:r>
              <a:rPr lang="en-IN" sz="1050" dirty="0"/>
              <a:t> </a:t>
            </a:r>
          </a:p>
          <a:p>
            <a:r>
              <a:rPr lang="en-IN" sz="1050" dirty="0"/>
              <a:t> -&gt; Business Translations Hub </a:t>
            </a:r>
          </a:p>
          <a:p>
            <a:r>
              <a:rPr lang="en-IN" sz="1050" dirty="0"/>
              <a:t> </a:t>
            </a:r>
          </a:p>
          <a:p>
            <a:r>
              <a:rPr lang="en-IN" sz="1050" dirty="0"/>
              <a:t> -&gt; SAP Event Mesh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r>
              <a:rPr lang="en-IN" sz="1050" dirty="0"/>
              <a:t> </a:t>
            </a:r>
          </a:p>
          <a:p>
            <a:endParaRPr lang="en-IN" sz="1050" dirty="0"/>
          </a:p>
          <a:p>
            <a:r>
              <a:rPr lang="en-IN" sz="1050" dirty="0"/>
              <a:t>			 -&gt; MTA ( Multi Target </a:t>
            </a:r>
            <a:r>
              <a:rPr lang="en-IN" sz="1050" dirty="0" err="1"/>
              <a:t>Archieve</a:t>
            </a:r>
            <a:r>
              <a:rPr lang="en-IN" sz="1050" dirty="0"/>
              <a:t> Application </a:t>
            </a:r>
            <a:r>
              <a:rPr lang="en-IN" sz="1050" dirty="0" err="1"/>
              <a:t>Devlopment</a:t>
            </a:r>
            <a:r>
              <a:rPr lang="en-IN" sz="1050" dirty="0"/>
              <a:t> ) </a:t>
            </a:r>
          </a:p>
          <a:p>
            <a:r>
              <a:rPr lang="en-IN" sz="1050" dirty="0"/>
              <a:t>			  </a:t>
            </a:r>
          </a:p>
          <a:p>
            <a:r>
              <a:rPr lang="en-IN" sz="1050" dirty="0"/>
              <a:t>			      -&gt; Ui5 Front End ( </a:t>
            </a:r>
            <a:r>
              <a:rPr lang="en-IN" sz="1050" dirty="0" err="1"/>
              <a:t>en</a:t>
            </a:r>
            <a:r>
              <a:rPr lang="en-IN" sz="1050" dirty="0"/>
              <a:t>, </a:t>
            </a:r>
            <a:r>
              <a:rPr lang="en-IN" sz="1050" dirty="0" err="1"/>
              <a:t>ch</a:t>
            </a:r>
            <a:r>
              <a:rPr lang="en-IN" sz="1050" dirty="0"/>
              <a:t>, </a:t>
            </a:r>
            <a:r>
              <a:rPr lang="en-IN" sz="1050" dirty="0" err="1"/>
              <a:t>arabic</a:t>
            </a:r>
            <a:r>
              <a:rPr lang="en-IN" sz="1050" dirty="0"/>
              <a:t> ) </a:t>
            </a:r>
          </a:p>
          <a:p>
            <a:r>
              <a:rPr lang="en-IN" sz="1050" dirty="0"/>
              <a:t>				  </a:t>
            </a:r>
          </a:p>
          <a:p>
            <a:r>
              <a:rPr lang="en-IN" sz="1050" dirty="0"/>
              <a:t>				  -&gt; Database / HANA / SQLLITE / Postgres </a:t>
            </a:r>
          </a:p>
          <a:p>
            <a:r>
              <a:rPr lang="en-IN" sz="1050" dirty="0"/>
              <a:t>				  </a:t>
            </a:r>
          </a:p>
          <a:p>
            <a:r>
              <a:rPr lang="en-IN" sz="1050" dirty="0"/>
              <a:t>				Server </a:t>
            </a:r>
            <a:r>
              <a:rPr lang="en-IN" sz="1050" dirty="0" err="1"/>
              <a:t>Technololigies</a:t>
            </a:r>
            <a:r>
              <a:rPr lang="en-IN" sz="1050" dirty="0"/>
              <a:t> ( Node JS ) + </a:t>
            </a:r>
            <a:r>
              <a:rPr lang="en-IN" sz="1050" dirty="0" err="1"/>
              <a:t>Abap</a:t>
            </a:r>
            <a:r>
              <a:rPr lang="en-IN" sz="1050" dirty="0"/>
              <a:t> on Hana ( cloud ) -&gt; RAP   </a:t>
            </a:r>
          </a:p>
          <a:p>
            <a:r>
              <a:rPr lang="en-IN" sz="1050" dirty="0"/>
              <a:t>				</a:t>
            </a:r>
          </a:p>
          <a:p>
            <a:r>
              <a:rPr lang="en-IN" sz="1050" dirty="0"/>
              <a:t>				</a:t>
            </a:r>
          </a:p>
          <a:p>
            <a:endParaRPr lang="en-IN" sz="1050" dirty="0"/>
          </a:p>
          <a:p>
            <a:r>
              <a:rPr lang="en-IN" sz="1050" dirty="0"/>
              <a:t>2. SAP BTP HANA ?</a:t>
            </a:r>
          </a:p>
          <a:p>
            <a:endParaRPr lang="en-IN" sz="1050" dirty="0"/>
          </a:p>
          <a:p>
            <a:r>
              <a:rPr lang="en-IN" sz="1050" dirty="0"/>
              <a:t>CAPM -&gt; Cloud Application Programming Model </a:t>
            </a:r>
          </a:p>
          <a:p>
            <a:endParaRPr lang="en-IN" sz="1050" dirty="0"/>
          </a:p>
          <a:p>
            <a:r>
              <a:rPr lang="en-IN" sz="1050" dirty="0"/>
              <a:t>  1. </a:t>
            </a:r>
            <a:r>
              <a:rPr lang="en-IN" sz="1050" dirty="0" err="1"/>
              <a:t>Abap</a:t>
            </a:r>
            <a:r>
              <a:rPr lang="en-IN" sz="1050" dirty="0"/>
              <a:t> on Hana ( RAP ) </a:t>
            </a:r>
          </a:p>
          <a:p>
            <a:r>
              <a:rPr lang="en-IN" sz="1050" dirty="0"/>
              <a:t>  2. Nodejs </a:t>
            </a:r>
          </a:p>
          <a:p>
            <a:r>
              <a:rPr lang="en-IN" sz="1050" dirty="0"/>
              <a:t>  3. Java Struts </a:t>
            </a:r>
          </a:p>
          <a:p>
            <a:r>
              <a:rPr lang="en-IN" sz="1050" dirty="0"/>
              <a:t>    </a:t>
            </a:r>
          </a:p>
          <a:p>
            <a:endParaRPr lang="en-IN" sz="1050" dirty="0"/>
          </a:p>
          <a:p>
            <a:r>
              <a:rPr lang="en-IN" sz="1050" dirty="0"/>
              <a:t>3. SAP S4/HANA Cloud </a:t>
            </a:r>
            <a:r>
              <a:rPr lang="en-IN" sz="1050" dirty="0" err="1"/>
              <a:t>Extensability</a:t>
            </a:r>
            <a:r>
              <a:rPr lang="en-IN" sz="1050" dirty="0"/>
              <a:t> ?</a:t>
            </a:r>
          </a:p>
          <a:p>
            <a:endParaRPr lang="en-IN" sz="1050" dirty="0"/>
          </a:p>
          <a:p>
            <a:r>
              <a:rPr lang="en-IN" sz="1050" dirty="0"/>
              <a:t>   FIORI </a:t>
            </a:r>
          </a:p>
          <a:p>
            <a:r>
              <a:rPr lang="en-IN" sz="1050" dirty="0"/>
              <a:t>     </a:t>
            </a:r>
          </a:p>
          <a:p>
            <a:r>
              <a:rPr lang="en-IN" sz="1050" dirty="0"/>
              <a:t>	   Adoption </a:t>
            </a:r>
          </a:p>
          <a:p>
            <a:r>
              <a:rPr lang="en-IN" sz="1050" dirty="0"/>
              <a:t>	   In-App </a:t>
            </a:r>
          </a:p>
          <a:p>
            <a:r>
              <a:rPr lang="en-IN" sz="1050" dirty="0"/>
              <a:t>	   </a:t>
            </a:r>
            <a:r>
              <a:rPr lang="en-IN" sz="1050" dirty="0" err="1"/>
              <a:t>SideBYSide</a:t>
            </a:r>
            <a:endParaRPr lang="en-IN" sz="1050" dirty="0"/>
          </a:p>
          <a:p>
            <a:endParaRPr lang="en-IN" sz="1050" dirty="0"/>
          </a:p>
          <a:p>
            <a:endParaRPr lang="en-IN" sz="1050" dirty="0"/>
          </a:p>
          <a:p>
            <a:r>
              <a:rPr lang="en-IN" sz="1050" dirty="0"/>
              <a:t>4. SAP WEBIDE / SAP BAS ( </a:t>
            </a:r>
            <a:r>
              <a:rPr lang="en-IN" sz="1050" dirty="0" err="1"/>
              <a:t>Devloping</a:t>
            </a:r>
            <a:r>
              <a:rPr lang="en-IN" sz="1050" dirty="0"/>
              <a:t> UI5 Applications )</a:t>
            </a:r>
          </a:p>
          <a:p>
            <a:endParaRPr lang="en-IN" sz="1050" dirty="0"/>
          </a:p>
          <a:p>
            <a:r>
              <a:rPr lang="en-IN" sz="1050" dirty="0"/>
              <a:t>   SAP WEBIDE -&gt; Tool to </a:t>
            </a:r>
            <a:r>
              <a:rPr lang="en-IN" sz="1050" dirty="0" err="1"/>
              <a:t>Devlop</a:t>
            </a:r>
            <a:r>
              <a:rPr lang="en-IN" sz="1050" dirty="0"/>
              <a:t> only Ui5 Applications </a:t>
            </a:r>
          </a:p>
          <a:p>
            <a:r>
              <a:rPr lang="en-IN" sz="1050" dirty="0"/>
              <a:t>              -&gt; Neo </a:t>
            </a:r>
          </a:p>
          <a:p>
            <a:r>
              <a:rPr lang="en-IN" sz="1050" dirty="0"/>
              <a:t>			  -&gt; Advanced version of the Eclipse </a:t>
            </a:r>
          </a:p>
          <a:p>
            <a:r>
              <a:rPr lang="en-IN" sz="1050" dirty="0"/>
              <a:t>			  -&gt; </a:t>
            </a:r>
            <a:r>
              <a:rPr lang="en-IN" sz="1050" dirty="0" err="1"/>
              <a:t>Licen</a:t>
            </a:r>
            <a:r>
              <a:rPr lang="en-IN" sz="1050" dirty="0"/>
              <a:t>,</a:t>
            </a:r>
          </a:p>
          <a:p>
            <a:r>
              <a:rPr lang="en-IN" sz="1050" dirty="0"/>
              <a:t>			  </a:t>
            </a:r>
          </a:p>
          <a:p>
            <a:r>
              <a:rPr lang="en-IN" sz="1050" dirty="0"/>
              <a:t>   SAP BAS -&gt; Tool to </a:t>
            </a:r>
            <a:r>
              <a:rPr lang="en-IN" sz="1050" dirty="0" err="1"/>
              <a:t>devlop</a:t>
            </a:r>
            <a:r>
              <a:rPr lang="en-IN" sz="1050" dirty="0"/>
              <a:t> not only ui5 applications / CAPM / S4/HANA </a:t>
            </a:r>
          </a:p>
          <a:p>
            <a:r>
              <a:rPr lang="en-IN" sz="1050" dirty="0"/>
              <a:t>            -&gt; CF </a:t>
            </a:r>
          </a:p>
          <a:p>
            <a:r>
              <a:rPr lang="en-IN" sz="1050" dirty="0"/>
              <a:t>			-&gt; Advanced version of the SAP WEBIDE </a:t>
            </a:r>
          </a:p>
          <a:p>
            <a:r>
              <a:rPr lang="en-IN" sz="1050" dirty="0"/>
              <a:t>			-&gt; </a:t>
            </a:r>
            <a:r>
              <a:rPr lang="en-IN" sz="1050" dirty="0" err="1"/>
              <a:t>Licen</a:t>
            </a:r>
            <a:r>
              <a:rPr lang="en-IN" sz="1050" dirty="0"/>
              <a:t>.</a:t>
            </a:r>
          </a:p>
          <a:p>
            <a:r>
              <a:rPr lang="en-IN" sz="1050" dirty="0"/>
              <a:t>			-&gt; Cloud </a:t>
            </a:r>
          </a:p>
          <a:p>
            <a:r>
              <a:rPr lang="en-IN" sz="1050" dirty="0"/>
              <a:t>    Visual Studio </a:t>
            </a:r>
            <a:r>
              <a:rPr lang="en-IN" sz="1050" dirty="0" err="1"/>
              <a:t>COde</a:t>
            </a:r>
            <a:r>
              <a:rPr lang="en-IN" sz="1050" dirty="0"/>
              <a:t> : </a:t>
            </a:r>
            <a:r>
              <a:rPr lang="en-IN" sz="1050" dirty="0" err="1"/>
              <a:t>Freelicene</a:t>
            </a:r>
            <a:r>
              <a:rPr lang="en-IN" sz="1050" dirty="0"/>
              <a:t> 			</a:t>
            </a:r>
          </a:p>
          <a:p>
            <a:r>
              <a:rPr lang="en-IN" sz="1050" dirty="0"/>
              <a:t>					: Provides all features of SAP BAS </a:t>
            </a:r>
          </a:p>
          <a:p>
            <a:r>
              <a:rPr lang="en-IN" sz="1050" dirty="0"/>
              <a:t>					: Local / Personal / without internet </a:t>
            </a:r>
          </a:p>
          <a:p>
            <a:r>
              <a:rPr lang="en-IN" sz="1050" dirty="0"/>
              <a:t>					</a:t>
            </a:r>
          </a:p>
          <a:p>
            <a:r>
              <a:rPr lang="en-IN" sz="1050" dirty="0"/>
              <a:t>					</a:t>
            </a:r>
          </a:p>
          <a:p>
            <a:endParaRPr lang="en-IN" sz="1050" dirty="0"/>
          </a:p>
        </p:txBody>
      </p:sp>
      <p:sp>
        <p:nvSpPr>
          <p:cNvPr id="5" name="TextBox 4">
            <a:extLst>
              <a:ext uri="{FF2B5EF4-FFF2-40B4-BE49-F238E27FC236}">
                <a16:creationId xmlns:a16="http://schemas.microsoft.com/office/drawing/2014/main" id="{DD809ED0-007F-6200-BC89-5D4FA9922A50}"/>
              </a:ext>
            </a:extLst>
          </p:cNvPr>
          <p:cNvSpPr txBox="1"/>
          <p:nvPr/>
        </p:nvSpPr>
        <p:spPr>
          <a:xfrm>
            <a:off x="5826712" y="-168675"/>
            <a:ext cx="1660124" cy="13665279"/>
          </a:xfrm>
          <a:prstGeom prst="rect">
            <a:avLst/>
          </a:prstGeom>
          <a:noFill/>
        </p:spPr>
        <p:txBody>
          <a:bodyPr wrap="square" rtlCol="0">
            <a:spAutoFit/>
          </a:bodyPr>
          <a:lstStyle/>
          <a:p>
            <a:r>
              <a:rPr lang="en-IN" sz="1800" dirty="0"/>
              <a:t>5. UI5 / FIORI </a:t>
            </a:r>
          </a:p>
          <a:p>
            <a:r>
              <a:rPr lang="en-IN" sz="1800" dirty="0"/>
              <a:t>   -- </a:t>
            </a:r>
          </a:p>
          <a:p>
            <a:r>
              <a:rPr lang="en-IN" sz="1800" dirty="0"/>
              <a:t>   Ui5 is a framework to </a:t>
            </a:r>
            <a:r>
              <a:rPr lang="en-IN" sz="1800" dirty="0" err="1"/>
              <a:t>devlop</a:t>
            </a:r>
            <a:r>
              <a:rPr lang="en-IN" sz="1800" dirty="0"/>
              <a:t> Responsive ( Web, Tab, Mobile Device ( Android / </a:t>
            </a:r>
            <a:r>
              <a:rPr lang="en-IN" sz="1800" dirty="0" err="1"/>
              <a:t>ios</a:t>
            </a:r>
            <a:r>
              <a:rPr lang="en-IN" sz="1800" dirty="0"/>
              <a:t> ) )</a:t>
            </a:r>
          </a:p>
          <a:p>
            <a:r>
              <a:rPr lang="en-IN" sz="1800" dirty="0"/>
              <a:t>   </a:t>
            </a:r>
          </a:p>
          <a:p>
            <a:r>
              <a:rPr lang="en-IN" sz="1800" dirty="0"/>
              <a:t>   FIORI  Design guidelines / </a:t>
            </a:r>
            <a:r>
              <a:rPr lang="en-IN" sz="1800" dirty="0" err="1"/>
              <a:t>Priniciple</a:t>
            </a:r>
            <a:r>
              <a:rPr lang="en-IN" sz="1800" dirty="0"/>
              <a:t> / Prototype </a:t>
            </a:r>
          </a:p>
          <a:p>
            <a:r>
              <a:rPr lang="en-IN" sz="1800" dirty="0"/>
              <a:t>  *************</a:t>
            </a:r>
          </a:p>
          <a:p>
            <a:r>
              <a:rPr lang="en-IN" sz="1800" dirty="0"/>
              <a:t>  FIORI LIB:</a:t>
            </a:r>
          </a:p>
          <a:p>
            <a:r>
              <a:rPr lang="en-IN" sz="1800" dirty="0"/>
              <a:t>   -</a:t>
            </a:r>
          </a:p>
          <a:p>
            <a:r>
              <a:rPr lang="en-IN" sz="1800" dirty="0"/>
              <a:t>   https://fioriappslibrary.hana.ondemand.com/sap/fix/externalViewer/#/detail/Apps('F6117')/S24OP</a:t>
            </a:r>
          </a:p>
          <a:p>
            <a:r>
              <a:rPr lang="en-IN" sz="1800" dirty="0"/>
              <a:t>   </a:t>
            </a:r>
          </a:p>
          <a:p>
            <a:r>
              <a:rPr lang="en-IN" sz="1800" dirty="0"/>
              <a:t>   FIORI </a:t>
            </a:r>
            <a:r>
              <a:rPr lang="en-IN" sz="1800" dirty="0" err="1"/>
              <a:t>GUideLines</a:t>
            </a:r>
            <a:r>
              <a:rPr lang="en-IN" sz="1800" dirty="0"/>
              <a:t> </a:t>
            </a:r>
          </a:p>
          <a:p>
            <a:r>
              <a:rPr lang="en-IN" sz="1800" dirty="0"/>
              <a:t>   --</a:t>
            </a:r>
          </a:p>
          <a:p>
            <a:r>
              <a:rPr lang="en-IN" sz="1800" dirty="0"/>
              <a:t>   https://experience.sap.com/fiori-design-web/multiinput/#properties</a:t>
            </a:r>
          </a:p>
          <a:p>
            <a:r>
              <a:rPr lang="en-IN" sz="1800" dirty="0"/>
              <a:t>   </a:t>
            </a:r>
          </a:p>
          <a:p>
            <a:r>
              <a:rPr lang="en-IN" sz="1800" dirty="0"/>
              <a:t>   Implementation:</a:t>
            </a:r>
          </a:p>
          <a:p>
            <a:r>
              <a:rPr lang="en-IN" sz="1800" dirty="0"/>
              <a:t>   https://ui5.sap.com//#/entity/sap.m.MultiInput/sample/sap.m.sample.MultiInput/code</a:t>
            </a:r>
          </a:p>
          <a:p>
            <a:endParaRPr lang="en-IN" dirty="0"/>
          </a:p>
        </p:txBody>
      </p:sp>
    </p:spTree>
    <p:extLst>
      <p:ext uri="{BB962C8B-B14F-4D97-AF65-F5344CB8AC3E}">
        <p14:creationId xmlns:p14="http://schemas.microsoft.com/office/powerpoint/2010/main" val="406831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F6CE-88FA-42F0-AF30-FA771032142E}"/>
              </a:ext>
            </a:extLst>
          </p:cNvPr>
          <p:cNvSpPr txBox="1"/>
          <p:nvPr/>
        </p:nvSpPr>
        <p:spPr>
          <a:xfrm>
            <a:off x="488271" y="124287"/>
            <a:ext cx="11913833" cy="6186309"/>
          </a:xfrm>
          <a:prstGeom prst="rect">
            <a:avLst/>
          </a:prstGeom>
          <a:noFill/>
        </p:spPr>
        <p:txBody>
          <a:bodyPr wrap="square" rtlCol="0">
            <a:spAutoFit/>
          </a:bodyPr>
          <a:lstStyle/>
          <a:p>
            <a:r>
              <a:rPr lang="en-IN" dirty="0"/>
              <a:t>Create Leave Approve Screen : </a:t>
            </a:r>
          </a:p>
          <a:p>
            <a:r>
              <a:rPr lang="en-IN" dirty="0"/>
              <a:t>--</a:t>
            </a:r>
          </a:p>
          <a:p>
            <a:r>
              <a:rPr lang="en-IN" dirty="0">
                <a:highlight>
                  <a:srgbClr val="C0C0C0"/>
                </a:highlight>
              </a:rPr>
              <a:t>Screen Level Development ( View )</a:t>
            </a:r>
          </a:p>
          <a:p>
            <a:endParaRPr lang="en-IN" dirty="0">
              <a:highlight>
                <a:srgbClr val="C0C0C0"/>
              </a:highlight>
            </a:endParaRPr>
          </a:p>
          <a:p>
            <a:pPr marL="342900" indent="-342900">
              <a:buAutoNum type="arabicPeriod"/>
            </a:pPr>
            <a:r>
              <a:rPr lang="en-IN" dirty="0">
                <a:highlight>
                  <a:srgbClr val="C0C0C0"/>
                </a:highlight>
              </a:rPr>
              <a:t>List of Leaves </a:t>
            </a:r>
          </a:p>
          <a:p>
            <a:pPr marL="342900" indent="-342900">
              <a:buAutoNum type="arabicPeriod"/>
            </a:pPr>
            <a:r>
              <a:rPr lang="en-IN" dirty="0">
                <a:highlight>
                  <a:srgbClr val="C0C0C0"/>
                </a:highlight>
              </a:rPr>
              <a:t>Approve / Reject </a:t>
            </a:r>
          </a:p>
          <a:p>
            <a:pPr marL="342900" indent="-342900">
              <a:buAutoNum type="arabicPeriod"/>
            </a:pPr>
            <a:r>
              <a:rPr lang="en-IN" dirty="0">
                <a:highlight>
                  <a:srgbClr val="C0C0C0"/>
                </a:highlight>
              </a:rPr>
              <a:t>Search Bar </a:t>
            </a:r>
          </a:p>
          <a:p>
            <a:pPr marL="342900" indent="-342900">
              <a:buAutoNum type="arabicPeriod"/>
            </a:pPr>
            <a:r>
              <a:rPr lang="en-IN" dirty="0">
                <a:highlight>
                  <a:srgbClr val="C0C0C0"/>
                </a:highlight>
              </a:rPr>
              <a:t>Selection / Single / Multiple </a:t>
            </a:r>
          </a:p>
          <a:p>
            <a:pPr marL="342900" indent="-342900">
              <a:buAutoNum type="arabicPeriod"/>
            </a:pPr>
            <a:endParaRPr lang="en-IN" dirty="0"/>
          </a:p>
          <a:p>
            <a:r>
              <a:rPr lang="en-IN" dirty="0">
                <a:highlight>
                  <a:srgbClr val="00FFFF"/>
                </a:highlight>
              </a:rPr>
              <a:t>Model </a:t>
            </a:r>
          </a:p>
          <a:p>
            <a:r>
              <a:rPr lang="en-IN" dirty="0">
                <a:highlight>
                  <a:srgbClr val="00FFFF"/>
                </a:highlight>
              </a:rPr>
              <a:t>-- </a:t>
            </a:r>
          </a:p>
          <a:p>
            <a:r>
              <a:rPr lang="en-IN" dirty="0">
                <a:highlight>
                  <a:srgbClr val="00FFFF"/>
                </a:highlight>
              </a:rPr>
              <a:t>List of Leaves -&gt; JSON Model ( Mock Data / Dummy Data) </a:t>
            </a:r>
          </a:p>
          <a:p>
            <a:r>
              <a:rPr lang="en-IN" dirty="0">
                <a:highlight>
                  <a:srgbClr val="00FFFF"/>
                </a:highlight>
              </a:rPr>
              <a:t>List Of Leaves -&gt; Hana Table / Z*Table ( Remote Data ) (ODATA) </a:t>
            </a:r>
          </a:p>
          <a:p>
            <a:r>
              <a:rPr lang="en-IN" dirty="0">
                <a:highlight>
                  <a:srgbClr val="00FFFF"/>
                </a:highlight>
              </a:rPr>
              <a:t>Filters , Sort</a:t>
            </a:r>
          </a:p>
          <a:p>
            <a:endParaRPr lang="en-IN" dirty="0"/>
          </a:p>
          <a:p>
            <a:r>
              <a:rPr lang="en-IN" dirty="0">
                <a:highlight>
                  <a:srgbClr val="FFFF00"/>
                </a:highlight>
              </a:rPr>
              <a:t>Controller  ( Screen Validations )</a:t>
            </a:r>
          </a:p>
          <a:p>
            <a:r>
              <a:rPr lang="en-IN" dirty="0">
                <a:highlight>
                  <a:srgbClr val="FFFF00"/>
                </a:highlight>
              </a:rPr>
              <a:t>--</a:t>
            </a:r>
          </a:p>
          <a:p>
            <a:r>
              <a:rPr lang="en-IN" dirty="0">
                <a:highlight>
                  <a:srgbClr val="FFFF00"/>
                </a:highlight>
              </a:rPr>
              <a:t>1. Without Leave Selection we shouldn’t allow them to Approve / Reject </a:t>
            </a:r>
          </a:p>
          <a:p>
            <a:r>
              <a:rPr lang="en-IN" dirty="0">
                <a:highlight>
                  <a:srgbClr val="FFFF00"/>
                </a:highlight>
              </a:rPr>
              <a:t>2. Without any entry shouldn’t allow to filter </a:t>
            </a:r>
          </a:p>
          <a:p>
            <a:r>
              <a:rPr lang="en-IN" dirty="0">
                <a:highlight>
                  <a:srgbClr val="FFFF00"/>
                </a:highlight>
              </a:rPr>
              <a:t>3. All Leave Items are empty , Not enable ( Approve / Reject ) Buttons </a:t>
            </a:r>
          </a:p>
          <a:p>
            <a:endParaRPr lang="en-IN" dirty="0"/>
          </a:p>
          <a:p>
            <a:endParaRPr lang="en-IN" dirty="0"/>
          </a:p>
        </p:txBody>
      </p:sp>
    </p:spTree>
    <p:extLst>
      <p:ext uri="{BB962C8B-B14F-4D97-AF65-F5344CB8AC3E}">
        <p14:creationId xmlns:p14="http://schemas.microsoft.com/office/powerpoint/2010/main" val="226697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4D912-E05B-C67D-0082-EEEE5A66C6FD}"/>
              </a:ext>
            </a:extLst>
          </p:cNvPr>
          <p:cNvSpPr txBox="1"/>
          <p:nvPr/>
        </p:nvSpPr>
        <p:spPr>
          <a:xfrm>
            <a:off x="603681" y="435006"/>
            <a:ext cx="11416683" cy="5632311"/>
          </a:xfrm>
          <a:prstGeom prst="rect">
            <a:avLst/>
          </a:prstGeom>
          <a:noFill/>
        </p:spPr>
        <p:txBody>
          <a:bodyPr wrap="square" rtlCol="0">
            <a:spAutoFit/>
          </a:bodyPr>
          <a:lstStyle/>
          <a:p>
            <a:r>
              <a:rPr lang="en-IN" dirty="0"/>
              <a:t>IN Ui5 To Develop screens we need controls / Ui5 Elements  </a:t>
            </a:r>
          </a:p>
          <a:p>
            <a:endParaRPr lang="en-IN" dirty="0"/>
          </a:p>
          <a:p>
            <a:r>
              <a:rPr lang="en-IN" dirty="0"/>
              <a:t>Page Control -&gt; Super </a:t>
            </a:r>
          </a:p>
          <a:p>
            <a:endParaRPr lang="en-IN" dirty="0"/>
          </a:p>
          <a:p>
            <a:pPr marL="342900" indent="-342900">
              <a:buAutoNum type="arabicPeriod"/>
            </a:pPr>
            <a:r>
              <a:rPr lang="en-IN" dirty="0"/>
              <a:t>List of Leaves -&gt; List </a:t>
            </a:r>
          </a:p>
          <a:p>
            <a:pPr marL="342900" indent="-342900">
              <a:buAutoNum type="arabicPeriod"/>
            </a:pPr>
            <a:r>
              <a:rPr lang="en-IN" dirty="0"/>
              <a:t>Search  -&gt; </a:t>
            </a:r>
            <a:r>
              <a:rPr lang="en-IN" dirty="0" err="1"/>
              <a:t>SearchField</a:t>
            </a:r>
            <a:r>
              <a:rPr lang="en-IN" dirty="0"/>
              <a:t> </a:t>
            </a:r>
          </a:p>
          <a:p>
            <a:pPr marL="342900" indent="-342900">
              <a:buAutoNum type="arabicPeriod"/>
            </a:pPr>
            <a:r>
              <a:rPr lang="en-IN" dirty="0"/>
              <a:t>Approve/Reject -&gt; Button </a:t>
            </a:r>
          </a:p>
          <a:p>
            <a:pPr marL="342900" indent="-342900">
              <a:buAutoNum type="arabicPeriod"/>
            </a:pPr>
            <a:r>
              <a:rPr lang="en-IN" dirty="0"/>
              <a:t>Filter -&gt; Filter Class </a:t>
            </a:r>
          </a:p>
          <a:p>
            <a:pPr marL="342900" indent="-342900">
              <a:buAutoNum type="arabicPeriod"/>
            </a:pPr>
            <a:r>
              <a:rPr lang="en-IN" dirty="0"/>
              <a:t>Sort -&gt; Sort Class </a:t>
            </a:r>
          </a:p>
          <a:p>
            <a:endParaRPr lang="en-IN" dirty="0"/>
          </a:p>
          <a:p>
            <a:r>
              <a:rPr lang="en-IN" dirty="0"/>
              <a:t>Controls : ( </a:t>
            </a:r>
            <a:r>
              <a:rPr lang="en-IN" dirty="0" err="1"/>
              <a:t>sap.m</a:t>
            </a:r>
            <a:r>
              <a:rPr lang="en-IN" dirty="0"/>
              <a:t>, </a:t>
            </a:r>
            <a:r>
              <a:rPr lang="en-IN" dirty="0" err="1"/>
              <a:t>sap.ui.commons</a:t>
            </a:r>
            <a:r>
              <a:rPr lang="en-IN" dirty="0"/>
              <a:t>, sap.layout.* , </a:t>
            </a:r>
            <a:r>
              <a:rPr lang="en-IN" dirty="0" err="1"/>
              <a:t>sap.ui.core</a:t>
            </a:r>
            <a:r>
              <a:rPr lang="en-IN" dirty="0"/>
              <a:t>, ….)</a:t>
            </a:r>
          </a:p>
          <a:p>
            <a:r>
              <a:rPr lang="en-IN" dirty="0"/>
              <a:t>---</a:t>
            </a:r>
          </a:p>
          <a:p>
            <a:r>
              <a:rPr lang="en-IN" dirty="0"/>
              <a:t>   1. Properties ( Behaviour -&gt; enabled, text, </a:t>
            </a:r>
            <a:r>
              <a:rPr lang="en-IN" dirty="0" err="1"/>
              <a:t>color</a:t>
            </a:r>
            <a:r>
              <a:rPr lang="en-IN" dirty="0"/>
              <a:t>, icon ,….. )</a:t>
            </a:r>
          </a:p>
          <a:p>
            <a:r>
              <a:rPr lang="en-IN" dirty="0"/>
              <a:t>   2. Aggregations ( A control Inside Place a another control is helped by Aggregations ) -&gt; Page -&gt; List, Search, Button..</a:t>
            </a:r>
          </a:p>
          <a:p>
            <a:r>
              <a:rPr lang="en-IN" dirty="0"/>
              <a:t>                                    -&gt; List -&gt; </a:t>
            </a:r>
            <a:r>
              <a:rPr lang="en-IN" dirty="0" err="1"/>
              <a:t>ObjectListItem</a:t>
            </a:r>
            <a:r>
              <a:rPr lang="en-IN" dirty="0"/>
              <a:t>, </a:t>
            </a:r>
            <a:r>
              <a:rPr lang="en-IN" dirty="0" err="1"/>
              <a:t>DisplayListItem</a:t>
            </a:r>
            <a:r>
              <a:rPr lang="en-IN" dirty="0"/>
              <a:t>, </a:t>
            </a:r>
            <a:r>
              <a:rPr lang="en-IN" dirty="0" err="1"/>
              <a:t>SimpleListItem</a:t>
            </a:r>
            <a:r>
              <a:rPr lang="en-IN" dirty="0"/>
              <a:t>… </a:t>
            </a:r>
          </a:p>
          <a:p>
            <a:r>
              <a:rPr lang="en-IN" dirty="0"/>
              <a:t>   3. Methods ( Apply dynamically / runtime behaviour ) (</a:t>
            </a:r>
            <a:r>
              <a:rPr lang="en-IN" dirty="0" err="1"/>
              <a:t>Proprties</a:t>
            </a:r>
            <a:r>
              <a:rPr lang="en-IN" dirty="0"/>
              <a:t> -&gt; set ***** / get****() )</a:t>
            </a:r>
          </a:p>
          <a:p>
            <a:r>
              <a:rPr lang="en-IN" dirty="0"/>
              <a:t>   4. Events ( User Actions ) </a:t>
            </a:r>
          </a:p>
          <a:p>
            <a:endParaRPr lang="en-IN" dirty="0"/>
          </a:p>
          <a:p>
            <a:r>
              <a:rPr lang="en-IN" dirty="0"/>
              <a:t>Ui5 Bible : </a:t>
            </a:r>
            <a:r>
              <a:rPr lang="en-IN" dirty="0">
                <a:hlinkClick r:id="rId2"/>
              </a:rPr>
              <a:t>https://ui5.sap.com</a:t>
            </a:r>
            <a:r>
              <a:rPr lang="en-IN" dirty="0"/>
              <a:t> </a:t>
            </a:r>
          </a:p>
          <a:p>
            <a:endParaRPr lang="en-IN" dirty="0"/>
          </a:p>
        </p:txBody>
      </p:sp>
      <p:sp>
        <p:nvSpPr>
          <p:cNvPr id="3" name="TextBox 2">
            <a:extLst>
              <a:ext uri="{FF2B5EF4-FFF2-40B4-BE49-F238E27FC236}">
                <a16:creationId xmlns:a16="http://schemas.microsoft.com/office/drawing/2014/main" id="{9B0C0D69-5769-B27E-38B9-BF7E1D9AFDFF}"/>
              </a:ext>
            </a:extLst>
          </p:cNvPr>
          <p:cNvSpPr txBox="1"/>
          <p:nvPr/>
        </p:nvSpPr>
        <p:spPr>
          <a:xfrm>
            <a:off x="5477521" y="989860"/>
            <a:ext cx="3630968" cy="2031325"/>
          </a:xfrm>
          <a:prstGeom prst="rect">
            <a:avLst/>
          </a:prstGeom>
          <a:noFill/>
        </p:spPr>
        <p:txBody>
          <a:bodyPr wrap="square" rtlCol="0">
            <a:spAutoFit/>
          </a:bodyPr>
          <a:lstStyle/>
          <a:p>
            <a:r>
              <a:rPr lang="en-IN" dirty="0"/>
              <a:t>Page -&gt; Header , Body, Footer </a:t>
            </a:r>
          </a:p>
          <a:p>
            <a:r>
              <a:rPr lang="en-IN" dirty="0"/>
              <a:t>    Aggregations </a:t>
            </a:r>
          </a:p>
          <a:p>
            <a:r>
              <a:rPr lang="en-IN" dirty="0"/>
              <a:t>            header </a:t>
            </a:r>
          </a:p>
          <a:p>
            <a:r>
              <a:rPr lang="en-IN" dirty="0"/>
              <a:t>            </a:t>
            </a:r>
            <a:r>
              <a:rPr lang="en-IN" dirty="0" err="1"/>
              <a:t>subheader</a:t>
            </a:r>
            <a:r>
              <a:rPr lang="en-IN" dirty="0"/>
              <a:t> </a:t>
            </a:r>
          </a:p>
          <a:p>
            <a:r>
              <a:rPr lang="en-IN" dirty="0"/>
              <a:t>            footer </a:t>
            </a:r>
          </a:p>
          <a:p>
            <a:r>
              <a:rPr lang="en-IN" dirty="0"/>
              <a:t>            content </a:t>
            </a:r>
          </a:p>
          <a:p>
            <a:endParaRPr lang="en-IN" dirty="0"/>
          </a:p>
        </p:txBody>
      </p:sp>
    </p:spTree>
    <p:extLst>
      <p:ext uri="{BB962C8B-B14F-4D97-AF65-F5344CB8AC3E}">
        <p14:creationId xmlns:p14="http://schemas.microsoft.com/office/powerpoint/2010/main" val="3873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0EE45-1231-825C-9E38-951786617877}"/>
              </a:ext>
            </a:extLst>
          </p:cNvPr>
          <p:cNvSpPr txBox="1"/>
          <p:nvPr/>
        </p:nvSpPr>
        <p:spPr>
          <a:xfrm>
            <a:off x="381739" y="639192"/>
            <a:ext cx="11105965" cy="5909310"/>
          </a:xfrm>
          <a:prstGeom prst="rect">
            <a:avLst/>
          </a:prstGeom>
          <a:noFill/>
        </p:spPr>
        <p:txBody>
          <a:bodyPr wrap="square" rtlCol="0">
            <a:spAutoFit/>
          </a:bodyPr>
          <a:lstStyle/>
          <a:p>
            <a:r>
              <a:rPr lang="en-IN" dirty="0"/>
              <a:t>Control : </a:t>
            </a:r>
          </a:p>
          <a:p>
            <a:r>
              <a:rPr lang="en-IN" dirty="0"/>
              <a:t>---</a:t>
            </a:r>
          </a:p>
          <a:p>
            <a:endParaRPr lang="en-IN" dirty="0"/>
          </a:p>
          <a:p>
            <a:r>
              <a:rPr lang="en-IN" dirty="0"/>
              <a:t>  Properties : </a:t>
            </a:r>
          </a:p>
          <a:p>
            <a:endParaRPr lang="en-IN" dirty="0"/>
          </a:p>
          <a:p>
            <a:r>
              <a:rPr lang="en-IN" dirty="0"/>
              <a:t>      Syntax : </a:t>
            </a:r>
          </a:p>
          <a:p>
            <a:endParaRPr lang="en-IN" dirty="0"/>
          </a:p>
          <a:p>
            <a:r>
              <a:rPr lang="en-IN" dirty="0">
                <a:solidFill>
                  <a:srgbClr val="FF0000"/>
                </a:solidFill>
              </a:rPr>
              <a:t>               &lt;</a:t>
            </a:r>
            <a:r>
              <a:rPr lang="en-IN" dirty="0" err="1">
                <a:solidFill>
                  <a:srgbClr val="FF0000"/>
                </a:solidFill>
              </a:rPr>
              <a:t>UiElement</a:t>
            </a:r>
            <a:r>
              <a:rPr lang="en-IN" dirty="0">
                <a:solidFill>
                  <a:srgbClr val="FF0000"/>
                </a:solidFill>
              </a:rPr>
              <a:t>     </a:t>
            </a:r>
            <a:r>
              <a:rPr lang="en-IN" dirty="0" err="1">
                <a:solidFill>
                  <a:srgbClr val="FF0000"/>
                </a:solidFill>
              </a:rPr>
              <a:t>propertieslist</a:t>
            </a:r>
            <a:r>
              <a:rPr lang="en-IN" dirty="0">
                <a:solidFill>
                  <a:srgbClr val="FF0000"/>
                </a:solidFill>
              </a:rPr>
              <a:t>…&gt;&lt;/</a:t>
            </a:r>
            <a:r>
              <a:rPr lang="en-IN" dirty="0" err="1">
                <a:solidFill>
                  <a:srgbClr val="FF0000"/>
                </a:solidFill>
              </a:rPr>
              <a:t>UiElement</a:t>
            </a:r>
            <a:r>
              <a:rPr lang="en-IN" dirty="0">
                <a:solidFill>
                  <a:srgbClr val="FF0000"/>
                </a:solidFill>
              </a:rPr>
              <a:t>&gt;</a:t>
            </a:r>
          </a:p>
          <a:p>
            <a:r>
              <a:rPr lang="en-IN" dirty="0"/>
              <a:t>     Ex: </a:t>
            </a:r>
          </a:p>
          <a:p>
            <a:r>
              <a:rPr lang="en-IN" dirty="0"/>
              <a:t>   </a:t>
            </a:r>
            <a:r>
              <a:rPr lang="en-IN" dirty="0">
                <a:solidFill>
                  <a:srgbClr val="FF0000"/>
                </a:solidFill>
              </a:rPr>
              <a:t>            &lt;Button text=“Approve”&gt;&lt;/Button&gt;</a:t>
            </a:r>
          </a:p>
          <a:p>
            <a:r>
              <a:rPr lang="en-IN" dirty="0">
                <a:solidFill>
                  <a:srgbClr val="FF0000"/>
                </a:solidFill>
              </a:rPr>
              <a:t>              &lt;List mode=“</a:t>
            </a:r>
            <a:r>
              <a:rPr lang="en-IN" dirty="0" err="1">
                <a:solidFill>
                  <a:srgbClr val="FF0000"/>
                </a:solidFill>
              </a:rPr>
              <a:t>SingleSelectMaster</a:t>
            </a:r>
            <a:r>
              <a:rPr lang="en-IN" dirty="0">
                <a:solidFill>
                  <a:srgbClr val="FF0000"/>
                </a:solidFill>
              </a:rPr>
              <a:t>”&gt;&lt;/List&gt;</a:t>
            </a:r>
          </a:p>
          <a:p>
            <a:r>
              <a:rPr lang="en-IN" dirty="0">
                <a:solidFill>
                  <a:srgbClr val="FF0000"/>
                </a:solidFill>
              </a:rPr>
              <a:t>              &lt;</a:t>
            </a:r>
            <a:r>
              <a:rPr lang="en-IN" dirty="0" err="1">
                <a:solidFill>
                  <a:srgbClr val="FF0000"/>
                </a:solidFill>
              </a:rPr>
              <a:t>StandardListItem</a:t>
            </a:r>
            <a:r>
              <a:rPr lang="en-IN" dirty="0">
                <a:solidFill>
                  <a:srgbClr val="FF0000"/>
                </a:solidFill>
              </a:rPr>
              <a:t> title=“</a:t>
            </a:r>
            <a:r>
              <a:rPr lang="en-IN" dirty="0" err="1">
                <a:solidFill>
                  <a:srgbClr val="FF0000"/>
                </a:solidFill>
              </a:rPr>
              <a:t>Sss</a:t>
            </a:r>
            <a:r>
              <a:rPr lang="en-IN" dirty="0">
                <a:solidFill>
                  <a:srgbClr val="FF0000"/>
                </a:solidFill>
              </a:rPr>
              <a:t>”&gt;&lt;/</a:t>
            </a:r>
            <a:r>
              <a:rPr lang="en-IN" dirty="0" err="1">
                <a:solidFill>
                  <a:srgbClr val="FF0000"/>
                </a:solidFill>
              </a:rPr>
              <a:t>StandardListItem</a:t>
            </a:r>
            <a:r>
              <a:rPr lang="en-IN" dirty="0">
                <a:solidFill>
                  <a:srgbClr val="FF0000"/>
                </a:solidFill>
              </a:rPr>
              <a:t>&gt;</a:t>
            </a:r>
          </a:p>
          <a:p>
            <a:endParaRPr lang="en-IN" dirty="0"/>
          </a:p>
          <a:p>
            <a:endParaRPr lang="en-IN" dirty="0"/>
          </a:p>
          <a:p>
            <a:r>
              <a:rPr lang="en-IN" dirty="0"/>
              <a:t>     Take away Points: </a:t>
            </a:r>
          </a:p>
          <a:p>
            <a:r>
              <a:rPr lang="en-IN" dirty="0">
                <a:highlight>
                  <a:srgbClr val="FFFF00"/>
                </a:highlight>
              </a:rPr>
              <a:t>     1. Always use “Case </a:t>
            </a:r>
            <a:r>
              <a:rPr lang="en-IN" dirty="0" err="1">
                <a:highlight>
                  <a:srgbClr val="FFFF00"/>
                </a:highlight>
              </a:rPr>
              <a:t>Senstative</a:t>
            </a:r>
            <a:r>
              <a:rPr lang="en-IN" dirty="0">
                <a:highlight>
                  <a:srgbClr val="FFFF00"/>
                </a:highlight>
              </a:rPr>
              <a:t> “     &lt;&lt; lower &gt;&gt; &lt;&lt;upper &gt;&gt;</a:t>
            </a:r>
          </a:p>
          <a:p>
            <a:r>
              <a:rPr lang="en-IN" dirty="0">
                <a:highlight>
                  <a:srgbClr val="FFFF00"/>
                </a:highlight>
              </a:rPr>
              <a:t>     2. All properties will start with lowercase and </a:t>
            </a:r>
            <a:r>
              <a:rPr lang="en-IN" dirty="0" err="1">
                <a:highlight>
                  <a:srgbClr val="FFFF00"/>
                </a:highlight>
              </a:rPr>
              <a:t>separted</a:t>
            </a:r>
            <a:r>
              <a:rPr lang="en-IN" dirty="0">
                <a:highlight>
                  <a:srgbClr val="FFFF00"/>
                </a:highlight>
              </a:rPr>
              <a:t> by </a:t>
            </a:r>
            <a:r>
              <a:rPr lang="en-IN" dirty="0" err="1">
                <a:highlight>
                  <a:srgbClr val="FFFF00"/>
                </a:highlight>
              </a:rPr>
              <a:t>eachword</a:t>
            </a:r>
            <a:r>
              <a:rPr lang="en-IN" dirty="0">
                <a:highlight>
                  <a:srgbClr val="FFFF00"/>
                </a:highlight>
              </a:rPr>
              <a:t> will start with uppercase </a:t>
            </a:r>
          </a:p>
          <a:p>
            <a:r>
              <a:rPr lang="en-IN" dirty="0">
                <a:highlight>
                  <a:srgbClr val="FFFF00"/>
                </a:highlight>
              </a:rPr>
              <a:t>        Ex: </a:t>
            </a:r>
            <a:r>
              <a:rPr lang="en-IN" dirty="0" err="1">
                <a:highlight>
                  <a:srgbClr val="FFFF00"/>
                </a:highlight>
              </a:rPr>
              <a:t>StandardListItem</a:t>
            </a:r>
            <a:endParaRPr lang="en-IN" dirty="0">
              <a:highlight>
                <a:srgbClr val="FFFF00"/>
              </a:highlight>
            </a:endParaRPr>
          </a:p>
          <a:p>
            <a:r>
              <a:rPr lang="en-IN" dirty="0">
                <a:highlight>
                  <a:srgbClr val="FFFF00"/>
                </a:highlight>
              </a:rPr>
              <a:t>     3. </a:t>
            </a:r>
            <a:r>
              <a:rPr lang="en-IN" dirty="0" err="1">
                <a:highlight>
                  <a:srgbClr val="FFFF00"/>
                </a:highlight>
              </a:rPr>
              <a:t>Properteis</a:t>
            </a:r>
            <a:r>
              <a:rPr lang="en-IN" dirty="0">
                <a:highlight>
                  <a:srgbClr val="FFFF00"/>
                </a:highlight>
              </a:rPr>
              <a:t> always defined with in the control </a:t>
            </a:r>
          </a:p>
          <a:p>
            <a:r>
              <a:rPr lang="en-IN" dirty="0">
                <a:highlight>
                  <a:srgbClr val="FFFF00"/>
                </a:highlight>
              </a:rPr>
              <a:t>     4. Properties has to defined with associated type   </a:t>
            </a:r>
          </a:p>
          <a:p>
            <a:r>
              <a:rPr lang="en-IN" dirty="0"/>
              <a:t>     </a:t>
            </a:r>
          </a:p>
        </p:txBody>
      </p:sp>
    </p:spTree>
    <p:extLst>
      <p:ext uri="{BB962C8B-B14F-4D97-AF65-F5344CB8AC3E}">
        <p14:creationId xmlns:p14="http://schemas.microsoft.com/office/powerpoint/2010/main" val="331192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CFA5C-82A4-EEDC-DA30-870CB3AD5673}"/>
              </a:ext>
            </a:extLst>
          </p:cNvPr>
          <p:cNvSpPr txBox="1"/>
          <p:nvPr/>
        </p:nvSpPr>
        <p:spPr>
          <a:xfrm>
            <a:off x="550415" y="381740"/>
            <a:ext cx="9845335" cy="4524315"/>
          </a:xfrm>
          <a:prstGeom prst="rect">
            <a:avLst/>
          </a:prstGeom>
          <a:noFill/>
        </p:spPr>
        <p:txBody>
          <a:bodyPr wrap="square" rtlCol="0">
            <a:spAutoFit/>
          </a:bodyPr>
          <a:lstStyle/>
          <a:p>
            <a:r>
              <a:rPr lang="en-IN" dirty="0"/>
              <a:t>Controls : </a:t>
            </a:r>
          </a:p>
          <a:p>
            <a:r>
              <a:rPr lang="en-IN" dirty="0"/>
              <a:t>    Events </a:t>
            </a:r>
          </a:p>
          <a:p>
            <a:r>
              <a:rPr lang="en-IN" dirty="0"/>
              <a:t>          syntax: </a:t>
            </a:r>
          </a:p>
          <a:p>
            <a:r>
              <a:rPr lang="en-IN" dirty="0"/>
              <a:t>               view</a:t>
            </a:r>
          </a:p>
          <a:p>
            <a:r>
              <a:rPr lang="en-IN" dirty="0"/>
              <a:t>                 &lt;</a:t>
            </a:r>
            <a:r>
              <a:rPr lang="en-IN" dirty="0" err="1"/>
              <a:t>UiElement</a:t>
            </a:r>
            <a:r>
              <a:rPr lang="en-IN" dirty="0"/>
              <a:t> </a:t>
            </a:r>
            <a:r>
              <a:rPr lang="en-IN" dirty="0" err="1">
                <a:solidFill>
                  <a:srgbClr val="FF0000"/>
                </a:solidFill>
              </a:rPr>
              <a:t>eventname</a:t>
            </a:r>
            <a:r>
              <a:rPr lang="en-IN" dirty="0">
                <a:solidFill>
                  <a:srgbClr val="FF0000"/>
                </a:solidFill>
              </a:rPr>
              <a:t>=“</a:t>
            </a:r>
            <a:r>
              <a:rPr lang="en-IN" dirty="0" err="1">
                <a:solidFill>
                  <a:srgbClr val="FF0000"/>
                </a:solidFill>
              </a:rPr>
              <a:t>functionname</a:t>
            </a:r>
            <a:r>
              <a:rPr lang="en-IN" dirty="0">
                <a:solidFill>
                  <a:srgbClr val="FF0000"/>
                </a:solidFill>
              </a:rPr>
              <a:t>”&gt;&lt;/</a:t>
            </a:r>
            <a:r>
              <a:rPr lang="en-IN" dirty="0" err="1"/>
              <a:t>UiElement</a:t>
            </a:r>
            <a:r>
              <a:rPr lang="en-IN" dirty="0"/>
              <a:t>&gt;</a:t>
            </a:r>
          </a:p>
          <a:p>
            <a:r>
              <a:rPr lang="en-IN" dirty="0"/>
              <a:t>               controller </a:t>
            </a:r>
            <a:br>
              <a:rPr lang="en-IN" dirty="0"/>
            </a:br>
            <a:r>
              <a:rPr lang="en-IN" dirty="0">
                <a:solidFill>
                  <a:srgbClr val="FF0000"/>
                </a:solidFill>
              </a:rPr>
              <a:t>                       </a:t>
            </a:r>
            <a:r>
              <a:rPr lang="en-IN" dirty="0" err="1">
                <a:solidFill>
                  <a:srgbClr val="FF0000"/>
                </a:solidFill>
              </a:rPr>
              <a:t>functionname</a:t>
            </a:r>
            <a:r>
              <a:rPr lang="en-IN" dirty="0">
                <a:solidFill>
                  <a:srgbClr val="FF0000"/>
                </a:solidFill>
              </a:rPr>
              <a:t>: function (){ // begin scope </a:t>
            </a:r>
          </a:p>
          <a:p>
            <a:r>
              <a:rPr lang="en-IN" dirty="0">
                <a:solidFill>
                  <a:srgbClr val="FF0000"/>
                </a:solidFill>
              </a:rPr>
              <a:t>                               // body of the function </a:t>
            </a:r>
          </a:p>
          <a:p>
            <a:r>
              <a:rPr lang="en-IN" dirty="0">
                <a:solidFill>
                  <a:srgbClr val="FF0000"/>
                </a:solidFill>
              </a:rPr>
              <a:t>                      }//end scope </a:t>
            </a:r>
          </a:p>
          <a:p>
            <a:endParaRPr lang="en-IN" dirty="0">
              <a:solidFill>
                <a:srgbClr val="FF0000"/>
              </a:solidFill>
            </a:endParaRPr>
          </a:p>
          <a:p>
            <a:r>
              <a:rPr lang="en-IN" dirty="0">
                <a:solidFill>
                  <a:srgbClr val="FF0000"/>
                </a:solidFill>
              </a:rPr>
              <a:t>             </a:t>
            </a:r>
            <a:r>
              <a:rPr lang="en-IN" dirty="0"/>
              <a:t>Ex:</a:t>
            </a:r>
          </a:p>
          <a:p>
            <a:r>
              <a:rPr lang="en-IN" dirty="0">
                <a:solidFill>
                  <a:srgbClr val="FF0000"/>
                </a:solidFill>
              </a:rPr>
              <a:t>                    &lt;Button press=“</a:t>
            </a:r>
            <a:r>
              <a:rPr lang="en-IN" dirty="0" err="1">
                <a:solidFill>
                  <a:srgbClr val="FF0000"/>
                </a:solidFill>
              </a:rPr>
              <a:t>handlePress</a:t>
            </a:r>
            <a:r>
              <a:rPr lang="en-IN" dirty="0">
                <a:solidFill>
                  <a:srgbClr val="FF0000"/>
                </a:solidFill>
              </a:rPr>
              <a:t>”/&gt;</a:t>
            </a:r>
          </a:p>
          <a:p>
            <a:r>
              <a:rPr lang="en-IN" dirty="0">
                <a:solidFill>
                  <a:srgbClr val="FF0000"/>
                </a:solidFill>
              </a:rPr>
              <a:t>                     </a:t>
            </a:r>
          </a:p>
          <a:p>
            <a:r>
              <a:rPr lang="en-IN" dirty="0">
                <a:solidFill>
                  <a:srgbClr val="FF0000"/>
                </a:solidFill>
              </a:rPr>
              <a:t>                     </a:t>
            </a:r>
            <a:r>
              <a:rPr lang="en-IN" dirty="0" err="1">
                <a:solidFill>
                  <a:srgbClr val="FF0000"/>
                </a:solidFill>
              </a:rPr>
              <a:t>handlePress</a:t>
            </a:r>
            <a:r>
              <a:rPr lang="en-IN" dirty="0">
                <a:solidFill>
                  <a:srgbClr val="FF0000"/>
                </a:solidFill>
              </a:rPr>
              <a:t>: function () {</a:t>
            </a:r>
          </a:p>
          <a:p>
            <a:endParaRPr lang="en-IN" dirty="0">
              <a:solidFill>
                <a:srgbClr val="FF0000"/>
              </a:solidFill>
            </a:endParaRPr>
          </a:p>
          <a:p>
            <a:r>
              <a:rPr lang="en-IN" dirty="0">
                <a:solidFill>
                  <a:srgbClr val="FF0000"/>
                </a:solidFill>
              </a:rPr>
              <a:t>                     }               </a:t>
            </a:r>
          </a:p>
        </p:txBody>
      </p:sp>
      <p:sp>
        <p:nvSpPr>
          <p:cNvPr id="3" name="TextBox 2">
            <a:extLst>
              <a:ext uri="{FF2B5EF4-FFF2-40B4-BE49-F238E27FC236}">
                <a16:creationId xmlns:a16="http://schemas.microsoft.com/office/drawing/2014/main" id="{9771DB7E-38B3-9677-8D40-EEEB717555EF}"/>
              </a:ext>
            </a:extLst>
          </p:cNvPr>
          <p:cNvSpPr txBox="1"/>
          <p:nvPr/>
        </p:nvSpPr>
        <p:spPr>
          <a:xfrm>
            <a:off x="887767" y="5308847"/>
            <a:ext cx="4136994" cy="369332"/>
          </a:xfrm>
          <a:prstGeom prst="rect">
            <a:avLst/>
          </a:prstGeom>
          <a:noFill/>
        </p:spPr>
        <p:txBody>
          <a:bodyPr wrap="square" rtlCol="0">
            <a:spAutoFit/>
          </a:bodyPr>
          <a:lstStyle/>
          <a:p>
            <a:r>
              <a:rPr lang="en-IN" dirty="0"/>
              <a:t>Learning Pre-Requisite  : Java Script </a:t>
            </a:r>
          </a:p>
        </p:txBody>
      </p:sp>
    </p:spTree>
    <p:extLst>
      <p:ext uri="{BB962C8B-B14F-4D97-AF65-F5344CB8AC3E}">
        <p14:creationId xmlns:p14="http://schemas.microsoft.com/office/powerpoint/2010/main" val="347441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81EFA-ADE6-BA12-F9C0-39C6EB885A3C}"/>
              </a:ext>
            </a:extLst>
          </p:cNvPr>
          <p:cNvSpPr txBox="1"/>
          <p:nvPr/>
        </p:nvSpPr>
        <p:spPr>
          <a:xfrm>
            <a:off x="62144" y="168676"/>
            <a:ext cx="11691891" cy="6463308"/>
          </a:xfrm>
          <a:prstGeom prst="rect">
            <a:avLst/>
          </a:prstGeom>
          <a:noFill/>
        </p:spPr>
        <p:txBody>
          <a:bodyPr wrap="square" rtlCol="0">
            <a:spAutoFit/>
          </a:bodyPr>
          <a:lstStyle/>
          <a:p>
            <a:r>
              <a:rPr lang="en-IN" dirty="0"/>
              <a:t>Day 5: </a:t>
            </a:r>
          </a:p>
          <a:p>
            <a:r>
              <a:rPr lang="en-IN" dirty="0"/>
              <a:t>--</a:t>
            </a:r>
          </a:p>
          <a:p>
            <a:r>
              <a:rPr lang="en-IN" dirty="0"/>
              <a:t>SAPUi5 Controls / UI Elements : </a:t>
            </a:r>
          </a:p>
          <a:p>
            <a:r>
              <a:rPr lang="en-IN" dirty="0"/>
              <a:t>-----</a:t>
            </a:r>
          </a:p>
          <a:p>
            <a:r>
              <a:rPr lang="en-IN" dirty="0"/>
              <a:t> 1. Properties </a:t>
            </a:r>
          </a:p>
          <a:p>
            <a:r>
              <a:rPr lang="en-IN" dirty="0"/>
              <a:t> 2. Aggregations </a:t>
            </a:r>
          </a:p>
          <a:p>
            <a:r>
              <a:rPr lang="en-IN" dirty="0"/>
              <a:t> 3. Methods </a:t>
            </a:r>
          </a:p>
          <a:p>
            <a:r>
              <a:rPr lang="en-IN" dirty="0"/>
              <a:t> 4. Events </a:t>
            </a:r>
          </a:p>
          <a:p>
            <a:r>
              <a:rPr lang="en-IN" dirty="0"/>
              <a:t>--</a:t>
            </a:r>
          </a:p>
          <a:p>
            <a:endParaRPr lang="en-IN" dirty="0"/>
          </a:p>
          <a:p>
            <a:pPr marL="342900" indent="-342900">
              <a:buAutoNum type="arabicPeriod"/>
            </a:pPr>
            <a:r>
              <a:rPr lang="en-IN" dirty="0"/>
              <a:t>Properties : -&gt; are used to define / nature towards the UI element. </a:t>
            </a:r>
          </a:p>
          <a:p>
            <a:r>
              <a:rPr lang="en-IN" dirty="0"/>
              <a:t>     ex: Button &gt; text nature =&gt; &lt;Button text=“Approve”/&gt;</a:t>
            </a:r>
          </a:p>
          <a:p>
            <a:r>
              <a:rPr lang="en-IN" dirty="0"/>
              <a:t>            List     &gt;  selection nature =&gt; &lt;List mode=“</a:t>
            </a:r>
            <a:r>
              <a:rPr lang="en-IN" dirty="0" err="1"/>
              <a:t>SingleSelectMaster</a:t>
            </a:r>
            <a:r>
              <a:rPr lang="en-IN" dirty="0"/>
              <a:t>”/&gt;</a:t>
            </a:r>
          </a:p>
          <a:p>
            <a:r>
              <a:rPr lang="en-IN" dirty="0"/>
              <a:t>           Page   &gt;  title -&gt; display the title towards page =&gt; &lt;Page title=“Approve App”/&gt;</a:t>
            </a:r>
          </a:p>
          <a:p>
            <a:endParaRPr lang="en-IN" dirty="0"/>
          </a:p>
          <a:p>
            <a:r>
              <a:rPr lang="en-IN" dirty="0"/>
              <a:t>2. Methods -&gt; are used to apply nature/define behaviour dynamically. Set of methods where It will combine set*** and get** </a:t>
            </a:r>
          </a:p>
          <a:p>
            <a:r>
              <a:rPr lang="en-IN" dirty="0"/>
              <a:t>        ex: Runtime -&gt; Button text, </a:t>
            </a:r>
            <a:r>
              <a:rPr lang="en-IN" dirty="0" err="1"/>
              <a:t>visability</a:t>
            </a:r>
            <a:r>
              <a:rPr lang="en-IN" dirty="0"/>
              <a:t>, enabled/disable / type-&gt; </a:t>
            </a:r>
            <a:r>
              <a:rPr lang="en-IN" dirty="0" err="1"/>
              <a:t>color</a:t>
            </a:r>
            <a:r>
              <a:rPr lang="en-IN" dirty="0"/>
              <a:t> =&gt; </a:t>
            </a:r>
            <a:r>
              <a:rPr lang="en-IN" dirty="0" err="1"/>
              <a:t>setText</a:t>
            </a:r>
            <a:r>
              <a:rPr lang="en-IN" dirty="0"/>
              <a:t>(), </a:t>
            </a:r>
            <a:r>
              <a:rPr lang="en-IN" dirty="0" err="1"/>
              <a:t>setVisible</a:t>
            </a:r>
            <a:r>
              <a:rPr lang="en-IN" dirty="0"/>
              <a:t>(), </a:t>
            </a:r>
            <a:r>
              <a:rPr lang="en-IN" dirty="0" err="1"/>
              <a:t>setEnabled</a:t>
            </a:r>
            <a:r>
              <a:rPr lang="en-IN" dirty="0"/>
              <a:t>(), </a:t>
            </a:r>
            <a:r>
              <a:rPr lang="en-IN" dirty="0" err="1"/>
              <a:t>setType</a:t>
            </a:r>
            <a:r>
              <a:rPr lang="en-IN" dirty="0"/>
              <a:t>()</a:t>
            </a:r>
          </a:p>
          <a:p>
            <a:r>
              <a:rPr lang="en-IN" dirty="0"/>
              <a:t>                               &gt; List -&gt; mode -&gt; single Selection, multiple -&gt; </a:t>
            </a:r>
            <a:r>
              <a:rPr lang="en-IN" dirty="0" err="1"/>
              <a:t>setMode</a:t>
            </a:r>
            <a:r>
              <a:rPr lang="en-IN" dirty="0"/>
              <a:t>()</a:t>
            </a:r>
          </a:p>
          <a:p>
            <a:r>
              <a:rPr lang="en-IN" dirty="0"/>
              <a:t>3. Events -&gt; are used to apply user actions </a:t>
            </a:r>
          </a:p>
          <a:p>
            <a:r>
              <a:rPr lang="en-IN" dirty="0"/>
              <a:t>         ex: Button -&gt; click -&gt; press </a:t>
            </a:r>
          </a:p>
          <a:p>
            <a:r>
              <a:rPr lang="en-IN" dirty="0"/>
              <a:t>               List -&gt; selecting  -&gt; </a:t>
            </a:r>
            <a:r>
              <a:rPr lang="en-IN" dirty="0" err="1"/>
              <a:t>selectionChange</a:t>
            </a:r>
            <a:r>
              <a:rPr lang="en-IN" dirty="0"/>
              <a:t> , delete </a:t>
            </a:r>
          </a:p>
          <a:p>
            <a:r>
              <a:rPr lang="en-IN" dirty="0"/>
              <a:t> </a:t>
            </a:r>
          </a:p>
        </p:txBody>
      </p:sp>
    </p:spTree>
    <p:extLst>
      <p:ext uri="{BB962C8B-B14F-4D97-AF65-F5344CB8AC3E}">
        <p14:creationId xmlns:p14="http://schemas.microsoft.com/office/powerpoint/2010/main" val="383742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C3739F-37C2-14F8-E12F-91EAEDF76A14}"/>
              </a:ext>
            </a:extLst>
          </p:cNvPr>
          <p:cNvSpPr txBox="1"/>
          <p:nvPr/>
        </p:nvSpPr>
        <p:spPr>
          <a:xfrm>
            <a:off x="497150" y="399495"/>
            <a:ext cx="9978500" cy="2308324"/>
          </a:xfrm>
          <a:prstGeom prst="rect">
            <a:avLst/>
          </a:prstGeom>
          <a:noFill/>
        </p:spPr>
        <p:txBody>
          <a:bodyPr wrap="square" rtlCol="0">
            <a:spAutoFit/>
          </a:bodyPr>
          <a:lstStyle/>
          <a:p>
            <a:r>
              <a:rPr lang="en-IN" dirty="0"/>
              <a:t>Aggregations:</a:t>
            </a:r>
          </a:p>
          <a:p>
            <a:r>
              <a:rPr lang="en-IN" dirty="0"/>
              <a:t>--</a:t>
            </a:r>
          </a:p>
          <a:p>
            <a:r>
              <a:rPr lang="en-IN" dirty="0"/>
              <a:t>  Aggregations are used to place a control inside another control. </a:t>
            </a:r>
          </a:p>
          <a:p>
            <a:endParaRPr lang="en-IN" dirty="0"/>
          </a:p>
          <a:p>
            <a:r>
              <a:rPr lang="en-IN" dirty="0"/>
              <a:t>  Page Control will allow all different controls to place inside using aggregations. </a:t>
            </a:r>
          </a:p>
          <a:p>
            <a:endParaRPr lang="en-IN" dirty="0"/>
          </a:p>
          <a:p>
            <a:endParaRPr lang="en-IN" dirty="0"/>
          </a:p>
          <a:p>
            <a:r>
              <a:rPr lang="en-IN" dirty="0"/>
              <a:t>  </a:t>
            </a:r>
          </a:p>
        </p:txBody>
      </p:sp>
      <p:sp>
        <p:nvSpPr>
          <p:cNvPr id="3" name="Rectangle 2">
            <a:extLst>
              <a:ext uri="{FF2B5EF4-FFF2-40B4-BE49-F238E27FC236}">
                <a16:creationId xmlns:a16="http://schemas.microsoft.com/office/drawing/2014/main" id="{03903658-F4E2-F24F-532F-6370EFD43AD1}"/>
              </a:ext>
            </a:extLst>
          </p:cNvPr>
          <p:cNvSpPr/>
          <p:nvPr/>
        </p:nvSpPr>
        <p:spPr>
          <a:xfrm>
            <a:off x="1562469" y="2805344"/>
            <a:ext cx="2583402" cy="1491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Page Control</a:t>
            </a:r>
          </a:p>
          <a:p>
            <a:pPr algn="ctr"/>
            <a:r>
              <a:rPr lang="en-IN" dirty="0"/>
              <a:t>Button, List, Dropdown, </a:t>
            </a:r>
            <a:r>
              <a:rPr lang="en-IN" dirty="0" err="1"/>
              <a:t>Datepicker</a:t>
            </a:r>
            <a:endParaRPr lang="en-IN" dirty="0"/>
          </a:p>
        </p:txBody>
      </p:sp>
      <p:sp>
        <p:nvSpPr>
          <p:cNvPr id="4" name="TextBox 3">
            <a:extLst>
              <a:ext uri="{FF2B5EF4-FFF2-40B4-BE49-F238E27FC236}">
                <a16:creationId xmlns:a16="http://schemas.microsoft.com/office/drawing/2014/main" id="{56E077CF-214A-0DE3-4D6D-4727FD129078}"/>
              </a:ext>
            </a:extLst>
          </p:cNvPr>
          <p:cNvSpPr txBox="1"/>
          <p:nvPr/>
        </p:nvSpPr>
        <p:spPr>
          <a:xfrm>
            <a:off x="4367814" y="2828835"/>
            <a:ext cx="6107836" cy="1200329"/>
          </a:xfrm>
          <a:prstGeom prst="rect">
            <a:avLst/>
          </a:prstGeom>
          <a:noFill/>
        </p:spPr>
        <p:txBody>
          <a:bodyPr wrap="square" rtlCol="0">
            <a:spAutoFit/>
          </a:bodyPr>
          <a:lstStyle/>
          <a:p>
            <a:r>
              <a:rPr lang="en-IN" dirty="0"/>
              <a:t>Page -&gt; content, </a:t>
            </a:r>
            <a:r>
              <a:rPr lang="en-IN" dirty="0" err="1"/>
              <a:t>headerContent</a:t>
            </a:r>
            <a:r>
              <a:rPr lang="en-IN" dirty="0"/>
              <a:t>, </a:t>
            </a:r>
            <a:r>
              <a:rPr lang="en-IN" dirty="0" err="1"/>
              <a:t>subHeader</a:t>
            </a:r>
            <a:r>
              <a:rPr lang="en-IN" dirty="0"/>
              <a:t>, footer</a:t>
            </a:r>
          </a:p>
          <a:p>
            <a:r>
              <a:rPr lang="en-IN" dirty="0"/>
              <a:t>List    -&gt; items </a:t>
            </a:r>
          </a:p>
          <a:p>
            <a:r>
              <a:rPr lang="en-IN" dirty="0"/>
              <a:t>Select -&gt; items </a:t>
            </a:r>
          </a:p>
          <a:p>
            <a:r>
              <a:rPr lang="en-IN" dirty="0"/>
              <a:t>Table -&gt; header, columns  </a:t>
            </a:r>
          </a:p>
        </p:txBody>
      </p:sp>
      <p:sp>
        <p:nvSpPr>
          <p:cNvPr id="5" name="TextBox 4">
            <a:extLst>
              <a:ext uri="{FF2B5EF4-FFF2-40B4-BE49-F238E27FC236}">
                <a16:creationId xmlns:a16="http://schemas.microsoft.com/office/drawing/2014/main" id="{A05C4EC0-97AB-7406-657C-F476576951E1}"/>
              </a:ext>
            </a:extLst>
          </p:cNvPr>
          <p:cNvSpPr txBox="1"/>
          <p:nvPr/>
        </p:nvSpPr>
        <p:spPr>
          <a:xfrm>
            <a:off x="497150" y="4714043"/>
            <a:ext cx="9152877" cy="646331"/>
          </a:xfrm>
          <a:prstGeom prst="rect">
            <a:avLst/>
          </a:prstGeom>
          <a:noFill/>
        </p:spPr>
        <p:txBody>
          <a:bodyPr wrap="square" rtlCol="0">
            <a:spAutoFit/>
          </a:bodyPr>
          <a:lstStyle/>
          <a:p>
            <a:pPr marL="342900" indent="-342900">
              <a:buAutoNum type="arabicPeriod"/>
            </a:pPr>
            <a:r>
              <a:rPr lang="en-IN" dirty="0"/>
              <a:t>Control -&gt; Always Starts with Upper Case</a:t>
            </a:r>
          </a:p>
          <a:p>
            <a:pPr marL="342900" indent="-342900">
              <a:buAutoNum type="arabicPeriod"/>
            </a:pPr>
            <a:r>
              <a:rPr lang="en-IN" dirty="0"/>
              <a:t>Aggregations -&gt; Always Starts with lowercase and separated by each word in upper case  </a:t>
            </a:r>
          </a:p>
        </p:txBody>
      </p:sp>
    </p:spTree>
    <p:extLst>
      <p:ext uri="{BB962C8B-B14F-4D97-AF65-F5344CB8AC3E}">
        <p14:creationId xmlns:p14="http://schemas.microsoft.com/office/powerpoint/2010/main" val="60869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D78C65-20C9-F0B0-3A4A-464A95508D5E}"/>
              </a:ext>
            </a:extLst>
          </p:cNvPr>
          <p:cNvSpPr txBox="1"/>
          <p:nvPr/>
        </p:nvSpPr>
        <p:spPr>
          <a:xfrm>
            <a:off x="435005" y="266330"/>
            <a:ext cx="5584055" cy="3970318"/>
          </a:xfrm>
          <a:prstGeom prst="rect">
            <a:avLst/>
          </a:prstGeom>
          <a:noFill/>
        </p:spPr>
        <p:txBody>
          <a:bodyPr wrap="square" rtlCol="0">
            <a:spAutoFit/>
          </a:bodyPr>
          <a:lstStyle/>
          <a:p>
            <a:r>
              <a:rPr lang="en-IN" dirty="0"/>
              <a:t>Models:</a:t>
            </a:r>
          </a:p>
          <a:p>
            <a:r>
              <a:rPr lang="en-IN" dirty="0"/>
              <a:t>--</a:t>
            </a:r>
          </a:p>
          <a:p>
            <a:pPr marL="342900" indent="-342900">
              <a:buAutoNum type="arabicPeriod"/>
            </a:pPr>
            <a:r>
              <a:rPr lang="en-IN" dirty="0" err="1"/>
              <a:t>JSONModel</a:t>
            </a:r>
            <a:r>
              <a:rPr lang="en-IN" dirty="0"/>
              <a:t> </a:t>
            </a:r>
          </a:p>
          <a:p>
            <a:pPr marL="342900" indent="-342900">
              <a:buAutoNum type="arabicPeriod"/>
            </a:pPr>
            <a:r>
              <a:rPr lang="en-IN" dirty="0" err="1"/>
              <a:t>ODataModel</a:t>
            </a:r>
            <a:endParaRPr lang="en-IN" dirty="0"/>
          </a:p>
          <a:p>
            <a:pPr marL="342900" indent="-342900">
              <a:buAutoNum type="arabicPeriod"/>
            </a:pPr>
            <a:r>
              <a:rPr lang="en-IN" dirty="0"/>
              <a:t>Resource Model </a:t>
            </a:r>
          </a:p>
          <a:p>
            <a:pPr marL="342900" indent="-342900">
              <a:buAutoNum type="arabicPeriod"/>
            </a:pPr>
            <a:r>
              <a:rPr lang="en-IN" dirty="0"/>
              <a:t>XML Model( </a:t>
            </a:r>
            <a:r>
              <a:rPr lang="en-IN" dirty="0" err="1"/>
              <a:t>Deprciated</a:t>
            </a:r>
            <a:r>
              <a:rPr lang="en-IN" dirty="0"/>
              <a:t> )</a:t>
            </a:r>
          </a:p>
          <a:p>
            <a:r>
              <a:rPr lang="en-IN" dirty="0"/>
              <a:t>--</a:t>
            </a:r>
          </a:p>
          <a:p>
            <a:endParaRPr lang="en-IN" dirty="0"/>
          </a:p>
          <a:p>
            <a:r>
              <a:rPr lang="en-IN" dirty="0"/>
              <a:t> </a:t>
            </a:r>
            <a:r>
              <a:rPr lang="en-IN" dirty="0" err="1">
                <a:highlight>
                  <a:srgbClr val="FFFF00"/>
                </a:highlight>
              </a:rPr>
              <a:t>JSONModel</a:t>
            </a:r>
            <a:r>
              <a:rPr lang="en-IN" dirty="0">
                <a:highlight>
                  <a:srgbClr val="FFFF00"/>
                </a:highlight>
              </a:rPr>
              <a:t> :  Help to load local data / dummy data </a:t>
            </a:r>
          </a:p>
          <a:p>
            <a:r>
              <a:rPr lang="en-IN" dirty="0">
                <a:highlight>
                  <a:srgbClr val="FFFF00"/>
                </a:highlight>
              </a:rPr>
              <a:t> </a:t>
            </a:r>
            <a:r>
              <a:rPr lang="en-IN" dirty="0" err="1">
                <a:highlight>
                  <a:srgbClr val="FFFF00"/>
                </a:highlight>
              </a:rPr>
              <a:t>ODataModel</a:t>
            </a:r>
            <a:r>
              <a:rPr lang="en-IN" dirty="0">
                <a:highlight>
                  <a:srgbClr val="FFFF00"/>
                </a:highlight>
              </a:rPr>
              <a:t> : Help to load remote data / </a:t>
            </a:r>
            <a:r>
              <a:rPr lang="en-IN" dirty="0" err="1">
                <a:highlight>
                  <a:srgbClr val="FFFF00"/>
                </a:highlight>
              </a:rPr>
              <a:t>Odata</a:t>
            </a:r>
            <a:r>
              <a:rPr lang="en-IN" dirty="0">
                <a:highlight>
                  <a:srgbClr val="FFFF00"/>
                </a:highlight>
              </a:rPr>
              <a:t> </a:t>
            </a:r>
          </a:p>
          <a:p>
            <a:r>
              <a:rPr lang="en-IN" dirty="0">
                <a:highlight>
                  <a:srgbClr val="FFFF00"/>
                </a:highlight>
              </a:rPr>
              <a:t> Resource Model : Help to place i18n ( language support ) </a:t>
            </a:r>
          </a:p>
          <a:p>
            <a:endParaRPr lang="en-IN" dirty="0">
              <a:highlight>
                <a:srgbClr val="FFFF00"/>
              </a:highlight>
            </a:endParaRPr>
          </a:p>
          <a:p>
            <a:endParaRPr lang="en-IN" dirty="0">
              <a:highlight>
                <a:srgbClr val="FFFF00"/>
              </a:highlight>
            </a:endParaRPr>
          </a:p>
          <a:p>
            <a:endParaRPr lang="en-IN" dirty="0"/>
          </a:p>
        </p:txBody>
      </p:sp>
      <p:sp>
        <p:nvSpPr>
          <p:cNvPr id="3" name="TextBox 2">
            <a:extLst>
              <a:ext uri="{FF2B5EF4-FFF2-40B4-BE49-F238E27FC236}">
                <a16:creationId xmlns:a16="http://schemas.microsoft.com/office/drawing/2014/main" id="{D717BADD-6BA9-38BE-1F0A-F6E284D4CFBE}"/>
              </a:ext>
            </a:extLst>
          </p:cNvPr>
          <p:cNvSpPr txBox="1"/>
          <p:nvPr/>
        </p:nvSpPr>
        <p:spPr>
          <a:xfrm>
            <a:off x="5655076" y="266330"/>
            <a:ext cx="5921405" cy="6463308"/>
          </a:xfrm>
          <a:prstGeom prst="rect">
            <a:avLst/>
          </a:prstGeom>
          <a:noFill/>
        </p:spPr>
        <p:txBody>
          <a:bodyPr wrap="square" rtlCol="0">
            <a:spAutoFit/>
          </a:bodyPr>
          <a:lstStyle/>
          <a:p>
            <a:r>
              <a:rPr lang="en-IN" dirty="0">
                <a:solidFill>
                  <a:srgbClr val="FF0000"/>
                </a:solidFill>
              </a:rPr>
              <a:t>Steps to Use JSON Model </a:t>
            </a:r>
          </a:p>
          <a:p>
            <a:pPr marL="342900" indent="-342900">
              <a:buAutoNum type="arabicPeriod"/>
            </a:pPr>
            <a:r>
              <a:rPr lang="en-IN" dirty="0">
                <a:solidFill>
                  <a:srgbClr val="FF0000"/>
                </a:solidFill>
              </a:rPr>
              <a:t>Create JSON Data.  // Service </a:t>
            </a:r>
          </a:p>
          <a:p>
            <a:pPr marL="342900" indent="-342900">
              <a:buAutoNum type="arabicPeriod"/>
            </a:pPr>
            <a:endParaRPr lang="en-IN" dirty="0">
              <a:solidFill>
                <a:srgbClr val="FF0000"/>
              </a:solidFill>
            </a:endParaRPr>
          </a:p>
          <a:p>
            <a:r>
              <a:rPr lang="en-IN" dirty="0">
                <a:solidFill>
                  <a:srgbClr val="FF0000"/>
                </a:solidFill>
              </a:rPr>
              <a:t>      {</a:t>
            </a:r>
          </a:p>
          <a:p>
            <a:r>
              <a:rPr lang="en-IN" dirty="0">
                <a:solidFill>
                  <a:srgbClr val="FF0000"/>
                </a:solidFill>
              </a:rPr>
              <a:t>              “leaves”:[],                   // Entity Set ( </a:t>
            </a:r>
            <a:r>
              <a:rPr lang="en-IN" dirty="0" err="1">
                <a:solidFill>
                  <a:srgbClr val="FF0000"/>
                </a:solidFill>
              </a:rPr>
              <a:t>EndPoint</a:t>
            </a:r>
            <a:r>
              <a:rPr lang="en-IN" dirty="0">
                <a:solidFill>
                  <a:srgbClr val="FF0000"/>
                </a:solidFill>
              </a:rPr>
              <a:t> )</a:t>
            </a:r>
          </a:p>
          <a:p>
            <a:r>
              <a:rPr lang="en-IN" dirty="0">
                <a:solidFill>
                  <a:srgbClr val="FF0000"/>
                </a:solidFill>
              </a:rPr>
              <a:t>              “</a:t>
            </a:r>
            <a:r>
              <a:rPr lang="en-IN" dirty="0" err="1">
                <a:solidFill>
                  <a:srgbClr val="FF0000"/>
                </a:solidFill>
              </a:rPr>
              <a:t>leaveTypes</a:t>
            </a:r>
            <a:r>
              <a:rPr lang="en-IN" dirty="0">
                <a:solidFill>
                  <a:srgbClr val="FF0000"/>
                </a:solidFill>
              </a:rPr>
              <a:t>”:[],</a:t>
            </a:r>
          </a:p>
          <a:p>
            <a:r>
              <a:rPr lang="en-IN" dirty="0">
                <a:solidFill>
                  <a:srgbClr val="FF0000"/>
                </a:solidFill>
              </a:rPr>
              <a:t>              “Departments”:[]</a:t>
            </a:r>
          </a:p>
          <a:p>
            <a:r>
              <a:rPr lang="en-IN" dirty="0">
                <a:solidFill>
                  <a:srgbClr val="FF0000"/>
                </a:solidFill>
              </a:rPr>
              <a:t>       }</a:t>
            </a:r>
          </a:p>
          <a:p>
            <a:r>
              <a:rPr lang="en-IN" dirty="0">
                <a:solidFill>
                  <a:srgbClr val="FF0000"/>
                </a:solidFill>
              </a:rPr>
              <a:t> 2.  Create </a:t>
            </a:r>
            <a:r>
              <a:rPr lang="en-IN" dirty="0" err="1">
                <a:solidFill>
                  <a:srgbClr val="FF0000"/>
                </a:solidFill>
              </a:rPr>
              <a:t>JSONModel</a:t>
            </a:r>
            <a:r>
              <a:rPr lang="en-IN" dirty="0">
                <a:solidFill>
                  <a:srgbClr val="FF0000"/>
                </a:solidFill>
              </a:rPr>
              <a:t> Object </a:t>
            </a:r>
          </a:p>
          <a:p>
            <a:r>
              <a:rPr lang="en-IN" dirty="0">
                <a:solidFill>
                  <a:srgbClr val="FF0000"/>
                </a:solidFill>
              </a:rPr>
              <a:t>var </a:t>
            </a:r>
            <a:r>
              <a:rPr lang="en-IN" dirty="0" err="1">
                <a:solidFill>
                  <a:srgbClr val="FF0000"/>
                </a:solidFill>
              </a:rPr>
              <a:t>localModel</a:t>
            </a:r>
            <a:r>
              <a:rPr lang="en-IN" dirty="0">
                <a:solidFill>
                  <a:srgbClr val="FF0000"/>
                </a:solidFill>
              </a:rPr>
              <a:t>=        new </a:t>
            </a:r>
            <a:r>
              <a:rPr lang="en-IN" dirty="0" err="1">
                <a:solidFill>
                  <a:srgbClr val="FF0000"/>
                </a:solidFill>
              </a:rPr>
              <a:t>sap.ui.model.json.JSONModel</a:t>
            </a:r>
            <a:r>
              <a:rPr lang="en-IN" dirty="0">
                <a:solidFill>
                  <a:srgbClr val="FF0000"/>
                </a:solidFill>
              </a:rPr>
              <a:t>();</a:t>
            </a:r>
          </a:p>
          <a:p>
            <a:r>
              <a:rPr lang="en-IN" dirty="0">
                <a:solidFill>
                  <a:srgbClr val="FF0000"/>
                </a:solidFill>
              </a:rPr>
              <a:t>                 ------------------------     -----</a:t>
            </a:r>
          </a:p>
          <a:p>
            <a:r>
              <a:rPr lang="en-IN" dirty="0">
                <a:solidFill>
                  <a:srgbClr val="FF0000"/>
                </a:solidFill>
              </a:rPr>
              <a:t>                         namespace          </a:t>
            </a:r>
            <a:r>
              <a:rPr lang="en-IN" dirty="0" err="1">
                <a:solidFill>
                  <a:srgbClr val="FF0000"/>
                </a:solidFill>
              </a:rPr>
              <a:t>ObjectName</a:t>
            </a:r>
            <a:r>
              <a:rPr lang="en-IN" dirty="0">
                <a:solidFill>
                  <a:srgbClr val="FF0000"/>
                </a:solidFill>
              </a:rPr>
              <a:t>&lt;&lt;Class&gt;&gt;</a:t>
            </a:r>
            <a:br>
              <a:rPr lang="en-IN" dirty="0">
                <a:solidFill>
                  <a:srgbClr val="FF0000"/>
                </a:solidFill>
              </a:rPr>
            </a:br>
            <a:r>
              <a:rPr lang="en-IN" dirty="0">
                <a:solidFill>
                  <a:srgbClr val="FF0000"/>
                </a:solidFill>
              </a:rPr>
              <a:t>  3. set data to </a:t>
            </a:r>
            <a:r>
              <a:rPr lang="en-IN" dirty="0" err="1">
                <a:solidFill>
                  <a:srgbClr val="FF0000"/>
                </a:solidFill>
              </a:rPr>
              <a:t>localModel</a:t>
            </a:r>
            <a:r>
              <a:rPr lang="en-IN" dirty="0">
                <a:solidFill>
                  <a:srgbClr val="FF0000"/>
                </a:solidFill>
              </a:rPr>
              <a:t> </a:t>
            </a:r>
            <a:br>
              <a:rPr lang="en-IN" dirty="0">
                <a:solidFill>
                  <a:srgbClr val="FF0000"/>
                </a:solidFill>
              </a:rPr>
            </a:br>
            <a:r>
              <a:rPr lang="en-IN" dirty="0">
                <a:solidFill>
                  <a:srgbClr val="FF0000"/>
                </a:solidFill>
              </a:rPr>
              <a:t> </a:t>
            </a:r>
            <a:r>
              <a:rPr lang="en-IN" dirty="0" err="1">
                <a:solidFill>
                  <a:srgbClr val="FF0000"/>
                </a:solidFill>
              </a:rPr>
              <a:t>localModel.setData</a:t>
            </a:r>
            <a:r>
              <a:rPr lang="en-IN" dirty="0">
                <a:solidFill>
                  <a:srgbClr val="FF0000"/>
                </a:solidFill>
              </a:rPr>
              <a:t>(step1);</a:t>
            </a:r>
            <a:br>
              <a:rPr lang="en-IN" dirty="0">
                <a:solidFill>
                  <a:srgbClr val="FF0000"/>
                </a:solidFill>
              </a:rPr>
            </a:br>
            <a:r>
              <a:rPr lang="en-IN" dirty="0">
                <a:solidFill>
                  <a:srgbClr val="FF0000"/>
                </a:solidFill>
              </a:rPr>
              <a:t> 4.  set local Model to view </a:t>
            </a:r>
            <a:br>
              <a:rPr lang="en-IN" dirty="0">
                <a:solidFill>
                  <a:srgbClr val="FF0000"/>
                </a:solidFill>
              </a:rPr>
            </a:br>
            <a:r>
              <a:rPr lang="en-IN" dirty="0">
                <a:solidFill>
                  <a:srgbClr val="FF0000"/>
                </a:solidFill>
              </a:rPr>
              <a:t>    4.1 Get View and then set </a:t>
            </a:r>
            <a:br>
              <a:rPr lang="en-IN" dirty="0">
                <a:solidFill>
                  <a:srgbClr val="FF0000"/>
                </a:solidFill>
              </a:rPr>
            </a:br>
            <a:r>
              <a:rPr lang="en-IN" dirty="0">
                <a:solidFill>
                  <a:srgbClr val="FF0000"/>
                </a:solidFill>
              </a:rPr>
              <a:t>      </a:t>
            </a:r>
            <a:r>
              <a:rPr lang="en-IN" dirty="0" err="1">
                <a:solidFill>
                  <a:srgbClr val="FF0000"/>
                </a:solidFill>
              </a:rPr>
              <a:t>this.getView</a:t>
            </a:r>
            <a:r>
              <a:rPr lang="en-IN" dirty="0">
                <a:solidFill>
                  <a:srgbClr val="FF0000"/>
                </a:solidFill>
              </a:rPr>
              <a:t>().</a:t>
            </a:r>
            <a:r>
              <a:rPr lang="en-IN" dirty="0" err="1">
                <a:solidFill>
                  <a:srgbClr val="FF0000"/>
                </a:solidFill>
              </a:rPr>
              <a:t>setModel</a:t>
            </a:r>
            <a:r>
              <a:rPr lang="en-IN" dirty="0">
                <a:solidFill>
                  <a:srgbClr val="FF0000"/>
                </a:solidFill>
              </a:rPr>
              <a:t>(</a:t>
            </a:r>
            <a:r>
              <a:rPr lang="en-IN" dirty="0" err="1">
                <a:solidFill>
                  <a:srgbClr val="FF0000"/>
                </a:solidFill>
              </a:rPr>
              <a:t>localModel</a:t>
            </a:r>
            <a:r>
              <a:rPr lang="en-IN" dirty="0">
                <a:solidFill>
                  <a:srgbClr val="FF0000"/>
                </a:solidFill>
              </a:rPr>
              <a:t>);</a:t>
            </a:r>
            <a:br>
              <a:rPr lang="en-IN" dirty="0">
                <a:solidFill>
                  <a:srgbClr val="FF0000"/>
                </a:solidFill>
              </a:rPr>
            </a:br>
            <a:r>
              <a:rPr lang="en-IN" dirty="0">
                <a:solidFill>
                  <a:srgbClr val="FF0000"/>
                </a:solidFill>
              </a:rPr>
              <a:t>      --</a:t>
            </a:r>
            <a:br>
              <a:rPr lang="en-IN" dirty="0">
                <a:solidFill>
                  <a:srgbClr val="FF0000"/>
                </a:solidFill>
              </a:rPr>
            </a:br>
            <a:r>
              <a:rPr lang="en-IN" dirty="0">
                <a:solidFill>
                  <a:srgbClr val="FF0000"/>
                </a:solidFill>
              </a:rPr>
              <a:t> Controller /  method to get the view  / </a:t>
            </a:r>
            <a:r>
              <a:rPr lang="en-IN" dirty="0" err="1">
                <a:solidFill>
                  <a:srgbClr val="FF0000"/>
                </a:solidFill>
              </a:rPr>
              <a:t>setModel</a:t>
            </a:r>
            <a:r>
              <a:rPr lang="en-IN" dirty="0">
                <a:solidFill>
                  <a:srgbClr val="FF0000"/>
                </a:solidFill>
              </a:rPr>
              <a:t> </a:t>
            </a:r>
            <a:br>
              <a:rPr lang="en-IN" dirty="0">
                <a:solidFill>
                  <a:srgbClr val="FF0000"/>
                </a:solidFill>
              </a:rPr>
            </a:br>
            <a:r>
              <a:rPr lang="en-IN" dirty="0">
                <a:solidFill>
                  <a:srgbClr val="FF0000"/>
                </a:solidFill>
              </a:rPr>
              <a:t>  5. Apply Binding in the view  </a:t>
            </a:r>
          </a:p>
          <a:p>
            <a:r>
              <a:rPr lang="en-IN" dirty="0"/>
              <a:t>  </a:t>
            </a:r>
          </a:p>
          <a:p>
            <a:r>
              <a:rPr lang="en-IN" dirty="0"/>
              <a:t> </a:t>
            </a:r>
          </a:p>
          <a:p>
            <a:r>
              <a:rPr lang="en-IN" dirty="0"/>
              <a:t> </a:t>
            </a:r>
          </a:p>
        </p:txBody>
      </p:sp>
      <p:sp>
        <p:nvSpPr>
          <p:cNvPr id="4" name="TextBox 3">
            <a:extLst>
              <a:ext uri="{FF2B5EF4-FFF2-40B4-BE49-F238E27FC236}">
                <a16:creationId xmlns:a16="http://schemas.microsoft.com/office/drawing/2014/main" id="{1F237FE3-DE54-7577-A325-A99EEF39F764}"/>
              </a:ext>
            </a:extLst>
          </p:cNvPr>
          <p:cNvSpPr txBox="1"/>
          <p:nvPr/>
        </p:nvSpPr>
        <p:spPr>
          <a:xfrm>
            <a:off x="514905" y="3429000"/>
            <a:ext cx="5273335" cy="3139321"/>
          </a:xfrm>
          <a:prstGeom prst="rect">
            <a:avLst/>
          </a:prstGeom>
          <a:noFill/>
        </p:spPr>
        <p:txBody>
          <a:bodyPr wrap="square" rtlCol="0">
            <a:spAutoFit/>
          </a:bodyPr>
          <a:lstStyle/>
          <a:p>
            <a:r>
              <a:rPr lang="en-IN" dirty="0"/>
              <a:t>Binding:  {} </a:t>
            </a:r>
            <a:br>
              <a:rPr lang="en-IN" dirty="0"/>
            </a:br>
            <a:r>
              <a:rPr lang="en-IN" dirty="0"/>
              <a:t>1. Aggregation Binding  {/</a:t>
            </a:r>
            <a:r>
              <a:rPr lang="en-IN" dirty="0" err="1"/>
              <a:t>tableData</a:t>
            </a:r>
            <a:r>
              <a:rPr lang="en-IN" dirty="0"/>
              <a:t>}</a:t>
            </a:r>
            <a:br>
              <a:rPr lang="en-IN" dirty="0"/>
            </a:br>
            <a:r>
              <a:rPr lang="en-IN" dirty="0"/>
              <a:t>2. Element Binding        {/structure}</a:t>
            </a:r>
            <a:br>
              <a:rPr lang="en-IN" dirty="0"/>
            </a:br>
            <a:r>
              <a:rPr lang="en-IN" dirty="0"/>
              <a:t>3. Property Binding        {</a:t>
            </a:r>
            <a:r>
              <a:rPr lang="en-IN" dirty="0" err="1"/>
              <a:t>singleproperty</a:t>
            </a:r>
            <a:r>
              <a:rPr lang="en-IN" dirty="0"/>
              <a:t>}</a:t>
            </a:r>
            <a:br>
              <a:rPr lang="en-IN" dirty="0"/>
            </a:br>
            <a:endParaRPr lang="en-IN" dirty="0"/>
          </a:p>
          <a:p>
            <a:r>
              <a:rPr lang="en-IN" dirty="0"/>
              <a:t>Take Away Points: </a:t>
            </a:r>
          </a:p>
          <a:p>
            <a:r>
              <a:rPr lang="en-IN" dirty="0"/>
              <a:t>Models we can use multiple for single view or complete Project </a:t>
            </a:r>
            <a:br>
              <a:rPr lang="en-IN" dirty="0"/>
            </a:br>
            <a:r>
              <a:rPr lang="en-IN" dirty="0"/>
              <a:t>Single model will be used with default model. Need to more than single , it will be named model …</a:t>
            </a:r>
          </a:p>
          <a:p>
            <a:endParaRPr lang="en-IN" dirty="0"/>
          </a:p>
        </p:txBody>
      </p:sp>
    </p:spTree>
    <p:extLst>
      <p:ext uri="{BB962C8B-B14F-4D97-AF65-F5344CB8AC3E}">
        <p14:creationId xmlns:p14="http://schemas.microsoft.com/office/powerpoint/2010/main" val="81757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65133-E0C6-9A9A-97E5-3F0B836197DA}"/>
              </a:ext>
            </a:extLst>
          </p:cNvPr>
          <p:cNvSpPr txBox="1"/>
          <p:nvPr/>
        </p:nvSpPr>
        <p:spPr>
          <a:xfrm>
            <a:off x="292962" y="417250"/>
            <a:ext cx="10360241" cy="4524315"/>
          </a:xfrm>
          <a:prstGeom prst="rect">
            <a:avLst/>
          </a:prstGeom>
          <a:noFill/>
        </p:spPr>
        <p:txBody>
          <a:bodyPr wrap="square" rtlCol="0">
            <a:spAutoFit/>
          </a:bodyPr>
          <a:lstStyle/>
          <a:p>
            <a:r>
              <a:rPr lang="en-IN" b="0" dirty="0">
                <a:solidFill>
                  <a:srgbClr val="D4D4D4"/>
                </a:solidFill>
                <a:effectLst/>
                <a:latin typeface="Consolas" panose="020B0609020204030204" pitchFamily="49" charset="0"/>
              </a:rPr>
              <a:t>      </a:t>
            </a:r>
            <a:r>
              <a:rPr lang="en-IN" b="0" dirty="0">
                <a:solidFill>
                  <a:schemeClr val="tx2">
                    <a:lumMod val="75000"/>
                  </a:schemeClr>
                </a:solidFill>
                <a:effectLst/>
                <a:latin typeface="Consolas" panose="020B0609020204030204" pitchFamily="49" charset="0"/>
              </a:rPr>
              <a:t>     // </a:t>
            </a:r>
            <a:r>
              <a:rPr lang="en-IN" b="0" dirty="0" err="1">
                <a:solidFill>
                  <a:schemeClr val="tx2">
                    <a:lumMod val="75000"/>
                  </a:schemeClr>
                </a:solidFill>
                <a:effectLst/>
                <a:latin typeface="Consolas" panose="020B0609020204030204" pitchFamily="49" charset="0"/>
              </a:rPr>
              <a:t>viewObj.setModel</a:t>
            </a:r>
            <a:r>
              <a:rPr lang="en-IN" b="0" dirty="0">
                <a:solidFill>
                  <a:schemeClr val="tx2">
                    <a:lumMod val="75000"/>
                  </a:schemeClr>
                </a:solidFill>
                <a:effectLst/>
                <a:latin typeface="Consolas" panose="020B0609020204030204" pitchFamily="49" charset="0"/>
              </a:rPr>
              <a:t>(</a:t>
            </a:r>
            <a:r>
              <a:rPr lang="en-IN" b="0" dirty="0" err="1">
                <a:solidFill>
                  <a:schemeClr val="tx2">
                    <a:lumMod val="75000"/>
                  </a:schemeClr>
                </a:solidFill>
                <a:effectLst/>
                <a:latin typeface="Consolas" panose="020B0609020204030204" pitchFamily="49" charset="0"/>
              </a:rPr>
              <a:t>jsonModel</a:t>
            </a:r>
            <a:r>
              <a:rPr lang="en-IN" b="0" dirty="0">
                <a:solidFill>
                  <a:schemeClr val="tx2">
                    <a:lumMod val="75000"/>
                  </a:schemeClr>
                </a:solidFill>
                <a:effectLst/>
                <a:latin typeface="Consolas" panose="020B0609020204030204" pitchFamily="49" charset="0"/>
              </a:rPr>
              <a:t>); // Default Model </a:t>
            </a:r>
          </a:p>
          <a:p>
            <a:br>
              <a:rPr lang="en-IN" b="0" dirty="0">
                <a:solidFill>
                  <a:schemeClr val="tx2">
                    <a:lumMod val="75000"/>
                  </a:schemeClr>
                </a:solidFill>
                <a:effectLst/>
                <a:latin typeface="Consolas" panose="020B0609020204030204" pitchFamily="49" charset="0"/>
              </a:rPr>
            </a:br>
            <a:r>
              <a:rPr lang="en-IN" b="0" dirty="0">
                <a:solidFill>
                  <a:schemeClr val="tx2">
                    <a:lumMod val="75000"/>
                  </a:schemeClr>
                </a:solidFill>
                <a:effectLst/>
                <a:latin typeface="Consolas" panose="020B0609020204030204" pitchFamily="49" charset="0"/>
              </a:rPr>
              <a:t>             </a:t>
            </a:r>
            <a:r>
              <a:rPr lang="en-IN" b="0" dirty="0" err="1">
                <a:solidFill>
                  <a:schemeClr val="tx2">
                    <a:lumMod val="75000"/>
                  </a:schemeClr>
                </a:solidFill>
                <a:effectLst/>
                <a:latin typeface="Consolas" panose="020B0609020204030204" pitchFamily="49" charset="0"/>
              </a:rPr>
              <a:t>viewObj.setModel</a:t>
            </a:r>
            <a:r>
              <a:rPr lang="en-IN" b="0" dirty="0">
                <a:solidFill>
                  <a:schemeClr val="tx2">
                    <a:lumMod val="75000"/>
                  </a:schemeClr>
                </a:solidFill>
                <a:effectLst/>
                <a:latin typeface="Consolas" panose="020B0609020204030204" pitchFamily="49" charset="0"/>
              </a:rPr>
              <a:t>(</a:t>
            </a:r>
            <a:r>
              <a:rPr lang="en-IN" b="0" dirty="0" err="1">
                <a:solidFill>
                  <a:schemeClr val="tx2">
                    <a:lumMod val="75000"/>
                  </a:schemeClr>
                </a:solidFill>
                <a:effectLst/>
                <a:latin typeface="Consolas" panose="020B0609020204030204" pitchFamily="49" charset="0"/>
              </a:rPr>
              <a:t>jsonModel</a:t>
            </a:r>
            <a:r>
              <a:rPr lang="en-IN" b="0" dirty="0">
                <a:solidFill>
                  <a:schemeClr val="tx2">
                    <a:lumMod val="75000"/>
                  </a:schemeClr>
                </a:solidFill>
                <a:effectLst/>
                <a:latin typeface="Consolas" panose="020B0609020204030204" pitchFamily="49" charset="0"/>
              </a:rPr>
              <a:t>, "</a:t>
            </a:r>
            <a:r>
              <a:rPr lang="en-IN" b="0" dirty="0" err="1">
                <a:solidFill>
                  <a:schemeClr val="tx2">
                    <a:lumMod val="75000"/>
                  </a:schemeClr>
                </a:solidFill>
                <a:effectLst/>
                <a:latin typeface="Consolas" panose="020B0609020204030204" pitchFamily="49" charset="0"/>
              </a:rPr>
              <a:t>localModel</a:t>
            </a:r>
            <a:r>
              <a:rPr lang="en-IN" b="0" dirty="0">
                <a:solidFill>
                  <a:schemeClr val="tx2">
                    <a:lumMod val="75000"/>
                  </a:schemeClr>
                </a:solidFill>
                <a:effectLst/>
                <a:latin typeface="Consolas" panose="020B0609020204030204" pitchFamily="49" charset="0"/>
              </a:rPr>
              <a:t>"); // Named Model </a:t>
            </a:r>
          </a:p>
          <a:p>
            <a:endParaRPr lang="en-IN" b="0" dirty="0">
              <a:effectLst/>
              <a:latin typeface="Consolas" panose="020B0609020204030204" pitchFamily="49" charset="0"/>
            </a:endParaRPr>
          </a:p>
          <a:p>
            <a:br>
              <a:rPr lang="en-IN" b="0" dirty="0">
                <a:solidFill>
                  <a:srgbClr val="D4D4D4"/>
                </a:solidFill>
                <a:effectLst/>
                <a:highlight>
                  <a:srgbClr val="FFFF00"/>
                </a:highlight>
                <a:latin typeface="Consolas" panose="020B0609020204030204" pitchFamily="49" charset="0"/>
              </a:rPr>
            </a:br>
            <a:r>
              <a:rPr lang="en-IN" b="0" dirty="0">
                <a:effectLst/>
                <a:highlight>
                  <a:srgbClr val="FFFF00"/>
                </a:highlight>
                <a:latin typeface="Consolas" panose="020B0609020204030204" pitchFamily="49" charset="0"/>
              </a:rPr>
              <a:t>Named Model: </a:t>
            </a:r>
          </a:p>
          <a:p>
            <a:r>
              <a:rPr lang="en-IN" dirty="0">
                <a:highlight>
                  <a:srgbClr val="FFFF00"/>
                </a:highlight>
                <a:latin typeface="Consolas" panose="020B0609020204030204" pitchFamily="49" charset="0"/>
              </a:rPr>
              <a:t>--</a:t>
            </a:r>
          </a:p>
          <a:p>
            <a:r>
              <a:rPr lang="en-IN" b="0" dirty="0" err="1">
                <a:effectLst/>
                <a:highlight>
                  <a:srgbClr val="FFFF00"/>
                </a:highlight>
                <a:latin typeface="Consolas" panose="020B0609020204030204" pitchFamily="49" charset="0"/>
              </a:rPr>
              <a:t>viewObj.setModel</a:t>
            </a:r>
            <a:r>
              <a:rPr lang="en-IN" b="0" dirty="0">
                <a:effectLst/>
                <a:highlight>
                  <a:srgbClr val="FFFF00"/>
                </a:highlight>
                <a:latin typeface="Consolas" panose="020B0609020204030204" pitchFamily="49" charset="0"/>
              </a:rPr>
              <a:t>(</a:t>
            </a:r>
            <a:r>
              <a:rPr lang="en-IN" b="0" dirty="0" err="1">
                <a:effectLst/>
                <a:highlight>
                  <a:srgbClr val="FFFF00"/>
                </a:highlight>
                <a:latin typeface="Consolas" panose="020B0609020204030204" pitchFamily="49" charset="0"/>
              </a:rPr>
              <a:t>jsonModel</a:t>
            </a:r>
            <a:r>
              <a:rPr lang="en-IN" b="0" dirty="0">
                <a:effectLst/>
                <a:highlight>
                  <a:srgbClr val="FFFF00"/>
                </a:highlight>
                <a:latin typeface="Consolas" panose="020B0609020204030204" pitchFamily="49" charset="0"/>
              </a:rPr>
              <a:t>, "</a:t>
            </a:r>
            <a:r>
              <a:rPr lang="en-IN" b="0" dirty="0" err="1">
                <a:effectLst/>
                <a:highlight>
                  <a:srgbClr val="FFFF00"/>
                </a:highlight>
                <a:latin typeface="Consolas" panose="020B0609020204030204" pitchFamily="49" charset="0"/>
              </a:rPr>
              <a:t>localModel</a:t>
            </a:r>
            <a:r>
              <a:rPr lang="en-IN" b="0" dirty="0">
                <a:effectLst/>
                <a:highlight>
                  <a:srgbClr val="FFFF00"/>
                </a:highlight>
                <a:latin typeface="Consolas" panose="020B0609020204030204" pitchFamily="49" charset="0"/>
              </a:rPr>
              <a:t>"); // Named Model</a:t>
            </a:r>
          </a:p>
          <a:p>
            <a:endParaRPr lang="en-IN" dirty="0">
              <a:highlight>
                <a:srgbClr val="FFFF00"/>
              </a:highlight>
              <a:latin typeface="Consolas" panose="020B0609020204030204" pitchFamily="49" charset="0"/>
            </a:endParaRPr>
          </a:p>
          <a:p>
            <a:r>
              <a:rPr lang="en-IN" dirty="0">
                <a:highlight>
                  <a:srgbClr val="FFFF00"/>
                </a:highlight>
                <a:latin typeface="Consolas" panose="020B0609020204030204" pitchFamily="49" charset="0"/>
              </a:rPr>
              <a:t>Binding in the view </a:t>
            </a:r>
          </a:p>
          <a:p>
            <a:r>
              <a:rPr lang="en-IN" dirty="0">
                <a:highlight>
                  <a:srgbClr val="FFFF00"/>
                </a:highlight>
                <a:latin typeface="Consolas" panose="020B0609020204030204" pitchFamily="49" charset="0"/>
              </a:rPr>
              <a:t>--</a:t>
            </a:r>
          </a:p>
          <a:p>
            <a:r>
              <a:rPr lang="en-IN" dirty="0" err="1">
                <a:highlight>
                  <a:srgbClr val="FFFF00"/>
                </a:highlight>
                <a:latin typeface="Consolas" panose="020B0609020204030204" pitchFamily="49" charset="0"/>
              </a:rPr>
              <a:t>modelName</a:t>
            </a:r>
            <a:r>
              <a:rPr lang="en-IN" dirty="0">
                <a:highlight>
                  <a:srgbClr val="FFFF00"/>
                </a:highlight>
                <a:latin typeface="Consolas" panose="020B0609020204030204" pitchFamily="49" charset="0"/>
              </a:rPr>
              <a:t>&gt;/context </a:t>
            </a:r>
          </a:p>
          <a:p>
            <a:endParaRPr lang="en-IN" dirty="0">
              <a:highlight>
                <a:srgbClr val="FFFF00"/>
              </a:highlight>
              <a:latin typeface="Consolas" panose="020B0609020204030204" pitchFamily="49" charset="0"/>
            </a:endParaRPr>
          </a:p>
          <a:p>
            <a:r>
              <a:rPr lang="en-IN" dirty="0" err="1">
                <a:highlight>
                  <a:srgbClr val="FFFF00"/>
                </a:highlight>
                <a:latin typeface="Consolas" panose="020B0609020204030204" pitchFamily="49" charset="0"/>
              </a:rPr>
              <a:t>modelName</a:t>
            </a:r>
            <a:r>
              <a:rPr lang="en-IN" dirty="0">
                <a:highlight>
                  <a:srgbClr val="FFFF00"/>
                </a:highlight>
                <a:latin typeface="Consolas" panose="020B0609020204030204" pitchFamily="49" charset="0"/>
              </a:rPr>
              <a:t>&gt;</a:t>
            </a:r>
            <a:r>
              <a:rPr lang="en-IN" dirty="0" err="1">
                <a:highlight>
                  <a:srgbClr val="FFFF00"/>
                </a:highlight>
                <a:latin typeface="Consolas" panose="020B0609020204030204" pitchFamily="49" charset="0"/>
              </a:rPr>
              <a:t>propertyName</a:t>
            </a:r>
            <a:endParaRPr lang="en-IN" dirty="0">
              <a:highlight>
                <a:srgbClr val="FFFF00"/>
              </a:highlight>
              <a:latin typeface="Consolas" panose="020B0609020204030204" pitchFamily="49" charset="0"/>
            </a:endParaRPr>
          </a:p>
          <a:p>
            <a:r>
              <a:rPr lang="en-IN" dirty="0">
                <a:latin typeface="Consolas" panose="020B0609020204030204" pitchFamily="49" charset="0"/>
              </a:rPr>
              <a:t> </a:t>
            </a:r>
            <a:endParaRPr lang="en-IN" b="0" dirty="0">
              <a:effectLst/>
              <a:latin typeface="Consolas" panose="020B0609020204030204" pitchFamily="49" charset="0"/>
            </a:endParaRPr>
          </a:p>
          <a:p>
            <a:endParaRPr lang="en-IN" dirty="0"/>
          </a:p>
        </p:txBody>
      </p:sp>
    </p:spTree>
    <p:extLst>
      <p:ext uri="{BB962C8B-B14F-4D97-AF65-F5344CB8AC3E}">
        <p14:creationId xmlns:p14="http://schemas.microsoft.com/office/powerpoint/2010/main" val="2663180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98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001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Tools to Create SAP UI5 and Fiori Apps</a:t>
            </a:r>
          </a:p>
        </p:txBody>
      </p:sp>
      <p:pic>
        <p:nvPicPr>
          <p:cNvPr id="83" name="Picture 82">
            <a:extLst>
              <a:ext uri="{FF2B5EF4-FFF2-40B4-BE49-F238E27FC236}">
                <a16:creationId xmlns:a16="http://schemas.microsoft.com/office/drawing/2014/main" id="{A8D75A03-CAD7-4C33-A546-A428CFCCDBCB}"/>
              </a:ext>
            </a:extLst>
          </p:cNvPr>
          <p:cNvPicPr>
            <a:picLocks noChangeAspect="1"/>
          </p:cNvPicPr>
          <p:nvPr/>
        </p:nvPicPr>
        <p:blipFill>
          <a:blip r:embed="rId2"/>
          <a:stretch>
            <a:fillRect/>
          </a:stretch>
        </p:blipFill>
        <p:spPr>
          <a:xfrm>
            <a:off x="320927" y="2045011"/>
            <a:ext cx="11550146" cy="2767978"/>
          </a:xfrm>
          <a:prstGeom prst="rect">
            <a:avLst/>
          </a:prstGeom>
        </p:spPr>
      </p:pic>
      <p:sp>
        <p:nvSpPr>
          <p:cNvPr id="2" name="TextBox 1">
            <a:extLst>
              <a:ext uri="{FF2B5EF4-FFF2-40B4-BE49-F238E27FC236}">
                <a16:creationId xmlns:a16="http://schemas.microsoft.com/office/drawing/2014/main" id="{51CC02F1-F2E0-4F2C-B72E-5F718E8595B3}"/>
              </a:ext>
            </a:extLst>
          </p:cNvPr>
          <p:cNvSpPr txBox="1"/>
          <p:nvPr/>
        </p:nvSpPr>
        <p:spPr>
          <a:xfrm>
            <a:off x="6752492" y="2220687"/>
            <a:ext cx="1276141" cy="369332"/>
          </a:xfrm>
          <a:prstGeom prst="rect">
            <a:avLst/>
          </a:prstGeom>
          <a:noFill/>
        </p:spPr>
        <p:txBody>
          <a:bodyPr wrap="square" rtlCol="0">
            <a:spAutoFit/>
          </a:bodyPr>
          <a:lstStyle/>
          <a:p>
            <a:r>
              <a:rPr lang="en-US" dirty="0"/>
              <a:t>Deprecated</a:t>
            </a:r>
          </a:p>
        </p:txBody>
      </p:sp>
    </p:spTree>
    <p:extLst>
      <p:ext uri="{BB962C8B-B14F-4D97-AF65-F5344CB8AC3E}">
        <p14:creationId xmlns:p14="http://schemas.microsoft.com/office/powerpoint/2010/main" val="415427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 v/s VS Code</a:t>
            </a:r>
          </a:p>
        </p:txBody>
      </p:sp>
      <p:cxnSp>
        <p:nvCxnSpPr>
          <p:cNvPr id="4" name="Straight Connector 3">
            <a:extLst>
              <a:ext uri="{FF2B5EF4-FFF2-40B4-BE49-F238E27FC236}">
                <a16:creationId xmlns:a16="http://schemas.microsoft.com/office/drawing/2014/main" id="{CB460CCF-A4EF-4A65-A2EA-664702DCD8EB}"/>
              </a:ext>
            </a:extLst>
          </p:cNvPr>
          <p:cNvCxnSpPr>
            <a:cxnSpLocks/>
          </p:cNvCxnSpPr>
          <p:nvPr/>
        </p:nvCxnSpPr>
        <p:spPr>
          <a:xfrm>
            <a:off x="6090444" y="779090"/>
            <a:ext cx="5556" cy="5860249"/>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B97B62F-2CD1-40F0-B793-A736E4B8BBAC}"/>
              </a:ext>
            </a:extLst>
          </p:cNvPr>
          <p:cNvSpPr/>
          <p:nvPr/>
        </p:nvSpPr>
        <p:spPr>
          <a:xfrm>
            <a:off x="1508611" y="779090"/>
            <a:ext cx="2822230" cy="708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 Studio Code</a:t>
            </a:r>
          </a:p>
          <a:p>
            <a:pPr algn="ctr"/>
            <a:r>
              <a:rPr lang="en-US" dirty="0"/>
              <a:t>(VS Code)</a:t>
            </a:r>
          </a:p>
        </p:txBody>
      </p:sp>
      <p:sp>
        <p:nvSpPr>
          <p:cNvPr id="10" name="Rectangle: Rounded Corners 9">
            <a:extLst>
              <a:ext uri="{FF2B5EF4-FFF2-40B4-BE49-F238E27FC236}">
                <a16:creationId xmlns:a16="http://schemas.microsoft.com/office/drawing/2014/main" id="{C4F92ED3-2C5C-4C8C-9D48-D6780F394EA5}"/>
              </a:ext>
            </a:extLst>
          </p:cNvPr>
          <p:cNvSpPr/>
          <p:nvPr/>
        </p:nvSpPr>
        <p:spPr>
          <a:xfrm>
            <a:off x="7855603" y="779089"/>
            <a:ext cx="2822230" cy="707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Business Application Studio (BAS)</a:t>
            </a:r>
          </a:p>
        </p:txBody>
      </p:sp>
      <p:sp>
        <p:nvSpPr>
          <p:cNvPr id="12" name="TextBox 11">
            <a:extLst>
              <a:ext uri="{FF2B5EF4-FFF2-40B4-BE49-F238E27FC236}">
                <a16:creationId xmlns:a16="http://schemas.microsoft.com/office/drawing/2014/main" id="{F984AB71-8D9A-403F-BE67-DBCCC7BA506E}"/>
              </a:ext>
            </a:extLst>
          </p:cNvPr>
          <p:cNvSpPr txBox="1"/>
          <p:nvPr/>
        </p:nvSpPr>
        <p:spPr>
          <a:xfrm>
            <a:off x="261764" y="1332511"/>
            <a:ext cx="5606473" cy="5109091"/>
          </a:xfrm>
          <a:prstGeom prst="rect">
            <a:avLst/>
          </a:prstGeom>
          <a:noFill/>
        </p:spPr>
        <p:txBody>
          <a:bodyPr wrap="square">
            <a:spAutoFit/>
          </a:bodyPr>
          <a:lstStyle/>
          <a:p>
            <a:r>
              <a:rPr lang="en-US" sz="1800" b="1" dirty="0"/>
              <a:t>Pros</a:t>
            </a:r>
          </a:p>
          <a:p>
            <a:pPr marL="342900" indent="-342900">
              <a:buAutoNum type="arabicPeriod"/>
            </a:pPr>
            <a:r>
              <a:rPr lang="en-US" sz="1800" dirty="0"/>
              <a:t>Lifetime free for anyone</a:t>
            </a:r>
          </a:p>
          <a:p>
            <a:pPr marL="342900" indent="-342900">
              <a:buAutoNum type="arabicPeriod"/>
            </a:pPr>
            <a:r>
              <a:rPr lang="en-US" sz="1800" dirty="0"/>
              <a:t>Its an open source by Microsoft</a:t>
            </a:r>
          </a:p>
          <a:p>
            <a:pPr marL="342900" indent="-342900">
              <a:buAutoNum type="arabicPeriod"/>
            </a:pPr>
            <a:r>
              <a:rPr lang="en-US" sz="1800" dirty="0"/>
              <a:t>Industry standard</a:t>
            </a:r>
          </a:p>
          <a:p>
            <a:pPr marL="342900" indent="-342900">
              <a:buAutoNum type="arabicPeriod"/>
            </a:pPr>
            <a:r>
              <a:rPr lang="en-US" sz="1800" dirty="0"/>
              <a:t>Offers lots of plugins for developers</a:t>
            </a:r>
          </a:p>
          <a:p>
            <a:pPr marL="342900" indent="-342900">
              <a:buAutoNum type="arabicPeriod"/>
            </a:pPr>
            <a:r>
              <a:rPr lang="en-US" sz="1800" dirty="0"/>
              <a:t>Complete local development (offline)</a:t>
            </a:r>
            <a:endParaRPr lang="en-US" sz="1800" b="1" dirty="0"/>
          </a:p>
          <a:p>
            <a:r>
              <a:rPr lang="en-US" sz="1800" b="1" dirty="0"/>
              <a:t>Cons</a:t>
            </a:r>
          </a:p>
          <a:p>
            <a:pPr marL="342900" indent="-342900">
              <a:buAutoNum type="arabicPeriod"/>
            </a:pPr>
            <a:r>
              <a:rPr lang="en-US" sz="1800" dirty="0"/>
              <a:t>Acquire space in your computer</a:t>
            </a:r>
          </a:p>
          <a:p>
            <a:pPr marL="342900" indent="-342900">
              <a:buAutoNum type="arabicPeriod"/>
            </a:pPr>
            <a:r>
              <a:rPr lang="en-US" sz="1800" dirty="0"/>
              <a:t>Do installation for everything needed in local machine</a:t>
            </a:r>
          </a:p>
          <a:p>
            <a:pPr marL="342900" indent="-342900">
              <a:buAutoNum type="arabicPeriod"/>
            </a:pPr>
            <a:r>
              <a:rPr lang="en-US" sz="1800" dirty="0"/>
              <a:t>In case system crash, code will be gone if you not backup.</a:t>
            </a:r>
          </a:p>
          <a:p>
            <a:pPr marL="342900" indent="-342900">
              <a:buAutoNum type="arabicPeriod"/>
            </a:pPr>
            <a:endParaRPr lang="en-US" dirty="0"/>
          </a:p>
          <a:p>
            <a:r>
              <a:rPr lang="en-US" sz="2000" b="1" dirty="0"/>
              <a:t>Steps</a:t>
            </a:r>
          </a:p>
          <a:p>
            <a:pPr marL="342900" indent="-342900">
              <a:buAutoNum type="arabicPeriod"/>
            </a:pPr>
            <a:r>
              <a:rPr lang="en-US" sz="1800" dirty="0"/>
              <a:t>Node JS (min v12) - </a:t>
            </a:r>
            <a:r>
              <a:rPr lang="en-US" sz="1800" dirty="0">
                <a:hlinkClick r:id="rId2"/>
              </a:rPr>
              <a:t>https://nodejs.org/en/</a:t>
            </a:r>
            <a:endParaRPr lang="en-US" sz="1800" dirty="0"/>
          </a:p>
          <a:p>
            <a:pPr marL="342900" indent="-342900">
              <a:buAutoNum type="arabicPeriod"/>
            </a:pPr>
            <a:r>
              <a:rPr lang="en-US" sz="1800" dirty="0"/>
              <a:t>Download VS Code</a:t>
            </a:r>
          </a:p>
          <a:p>
            <a:r>
              <a:rPr lang="en-US" sz="1800" dirty="0">
                <a:hlinkClick r:id="rId3"/>
              </a:rPr>
              <a:t>https://code.visualstudio.com/download</a:t>
            </a:r>
            <a:endParaRPr lang="en-US" sz="1800" dirty="0"/>
          </a:p>
          <a:p>
            <a:r>
              <a:rPr lang="en-US" sz="1800" dirty="0"/>
              <a:t>3. Go to VS Code Extension and search fiori, install SAP Fiori Extension pack</a:t>
            </a:r>
          </a:p>
        </p:txBody>
      </p:sp>
      <p:sp>
        <p:nvSpPr>
          <p:cNvPr id="14" name="TextBox 13">
            <a:extLst>
              <a:ext uri="{FF2B5EF4-FFF2-40B4-BE49-F238E27FC236}">
                <a16:creationId xmlns:a16="http://schemas.microsoft.com/office/drawing/2014/main" id="{74538714-E585-412F-A25B-6D759B1B638D}"/>
              </a:ext>
            </a:extLst>
          </p:cNvPr>
          <p:cNvSpPr txBox="1"/>
          <p:nvPr/>
        </p:nvSpPr>
        <p:spPr>
          <a:xfrm>
            <a:off x="6318207" y="1486976"/>
            <a:ext cx="5606473" cy="5078313"/>
          </a:xfrm>
          <a:prstGeom prst="rect">
            <a:avLst/>
          </a:prstGeom>
          <a:noFill/>
        </p:spPr>
        <p:txBody>
          <a:bodyPr wrap="square">
            <a:spAutoFit/>
          </a:bodyPr>
          <a:lstStyle/>
          <a:p>
            <a:r>
              <a:rPr lang="en-US" sz="1800" dirty="0"/>
              <a:t>Multi cloud dev tools like fiori, hana XSA, CAPM...</a:t>
            </a:r>
          </a:p>
          <a:p>
            <a:r>
              <a:rPr lang="en-US" sz="1800" b="1" dirty="0"/>
              <a:t>Pros</a:t>
            </a:r>
          </a:p>
          <a:p>
            <a:pPr marL="342900" indent="-342900">
              <a:buAutoNum type="arabicPeriod"/>
            </a:pPr>
            <a:r>
              <a:rPr lang="en-US" sz="1800" dirty="0"/>
              <a:t>Trial is free for 365 days to learn BAS</a:t>
            </a:r>
          </a:p>
          <a:p>
            <a:pPr marL="342900" indent="-342900">
              <a:buAutoNum type="arabicPeriod"/>
            </a:pPr>
            <a:r>
              <a:rPr lang="en-US" sz="1800" dirty="0"/>
              <a:t>No Setup required in local machine</a:t>
            </a:r>
          </a:p>
          <a:p>
            <a:pPr marL="342900" indent="-342900">
              <a:buAutoNum type="arabicPeriod"/>
            </a:pPr>
            <a:r>
              <a:rPr lang="en-US" sz="1800" dirty="0"/>
              <a:t>Any device, any time, any browser</a:t>
            </a:r>
          </a:p>
          <a:p>
            <a:pPr marL="342900" indent="-342900">
              <a:buAutoNum type="arabicPeriod"/>
            </a:pPr>
            <a:r>
              <a:rPr lang="en-US" sz="1800" dirty="0"/>
              <a:t>Recommended tool by sap for fiori development</a:t>
            </a:r>
          </a:p>
          <a:p>
            <a:endParaRPr lang="en-US" sz="1800" b="1" dirty="0"/>
          </a:p>
          <a:p>
            <a:r>
              <a:rPr lang="en-US" sz="1800" b="1" dirty="0"/>
              <a:t>Cons</a:t>
            </a:r>
          </a:p>
          <a:p>
            <a:pPr marL="342900" indent="-342900">
              <a:buAutoNum type="arabicPeriod"/>
            </a:pPr>
            <a:r>
              <a:rPr lang="en-US" sz="1800" dirty="0"/>
              <a:t>Costly</a:t>
            </a:r>
          </a:p>
          <a:p>
            <a:pPr marL="342900" indent="-342900">
              <a:buAutoNum type="arabicPeriod"/>
            </a:pPr>
            <a:r>
              <a:rPr lang="en-US" sz="1800" dirty="0"/>
              <a:t>Requires all time connectivity</a:t>
            </a:r>
          </a:p>
          <a:p>
            <a:pPr marL="342900" indent="-342900">
              <a:buAutoNum type="arabicPeriod"/>
            </a:pPr>
            <a:r>
              <a:rPr lang="en-US" sz="1800" dirty="0"/>
              <a:t>Slow</a:t>
            </a:r>
          </a:p>
          <a:p>
            <a:endParaRPr lang="en-US" dirty="0"/>
          </a:p>
          <a:p>
            <a:r>
              <a:rPr lang="en-US" sz="1800" b="1" dirty="0"/>
              <a:t>Steps</a:t>
            </a:r>
          </a:p>
          <a:p>
            <a:pPr marL="342900" indent="-342900">
              <a:buAutoNum type="arabicPeriod"/>
            </a:pPr>
            <a:r>
              <a:rPr lang="en-US" sz="1800" dirty="0"/>
              <a:t>Register free account on </a:t>
            </a:r>
            <a:r>
              <a:rPr lang="en-US" sz="1800" dirty="0">
                <a:hlinkClick r:id="rId4"/>
              </a:rPr>
              <a:t>https://www.sap.com</a:t>
            </a:r>
            <a:endParaRPr lang="en-US" sz="1800" dirty="0"/>
          </a:p>
          <a:p>
            <a:pPr marL="342900" indent="-342900">
              <a:buAutoNum type="arabicPeriod"/>
            </a:pPr>
            <a:r>
              <a:rPr lang="en-US" sz="1800" dirty="0"/>
              <a:t>Login to BTP </a:t>
            </a:r>
            <a:r>
              <a:rPr lang="en-US" sz="1800" dirty="0">
                <a:hlinkClick r:id="rId5"/>
              </a:rPr>
              <a:t>https://account.hanatrial.ondemand.com/trial/</a:t>
            </a:r>
            <a:endParaRPr lang="en-US" sz="1800" dirty="0"/>
          </a:p>
          <a:p>
            <a:pPr marL="342900" indent="-342900">
              <a:buAutoNum type="arabicPeriod"/>
            </a:pPr>
            <a:r>
              <a:rPr lang="en-US" sz="1800" dirty="0"/>
              <a:t>Click on BAS on home page and create a new dev space</a:t>
            </a:r>
          </a:p>
        </p:txBody>
      </p:sp>
    </p:spTree>
    <p:extLst>
      <p:ext uri="{BB962C8B-B14F-4D97-AF65-F5344CB8AC3E}">
        <p14:creationId xmlns:p14="http://schemas.microsoft.com/office/powerpoint/2010/main" val="627219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 to BTP - Business Technology Platform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4711"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t>BTP </a:t>
            </a:r>
            <a:r>
              <a:rPr lang="en-US" dirty="0"/>
              <a:t>is a </a:t>
            </a:r>
            <a:r>
              <a:rPr lang="en-US" b="1" dirty="0"/>
              <a:t>Platform as a Service</a:t>
            </a:r>
            <a:r>
              <a:rPr lang="en-US" dirty="0"/>
              <a:t> provided by SAP to build, design, develop, test, manage end-to-end applications in cloud. </a:t>
            </a:r>
          </a:p>
          <a:p>
            <a:pPr marL="285750" indent="-285750" algn="just">
              <a:buFont typeface="Wingdings" panose="05000000000000000000" pitchFamily="2" charset="2"/>
              <a:buChar char="§"/>
            </a:pPr>
            <a:r>
              <a:rPr lang="en-US" dirty="0"/>
              <a:t>It can help develop the exact application needed quickly, easily, and economically. All this without investing in local infrastructure.</a:t>
            </a:r>
          </a:p>
          <a:p>
            <a:pPr marL="285750" indent="-285750" algn="just">
              <a:buFont typeface="Wingdings" panose="05000000000000000000" pitchFamily="2" charset="2"/>
              <a:buChar char="§"/>
            </a:pPr>
            <a:r>
              <a:rPr lang="en-US" dirty="0"/>
              <a:t>BAS is an on demand development tool provided as a service in BTP.</a:t>
            </a:r>
          </a:p>
          <a:p>
            <a:pPr marL="285750" indent="-285750" algn="just">
              <a:buFont typeface="Wingdings" panose="05000000000000000000" pitchFamily="2" charset="2"/>
              <a:buChar char="§"/>
            </a:pPr>
            <a:r>
              <a:rPr lang="en-US" dirty="0"/>
              <a:t>In BAS we can do variety of development and to </a:t>
            </a:r>
            <a:r>
              <a:rPr lang="en-US" sz="1800" dirty="0"/>
              <a:t>achieve the same, we need to create dev space where we add the code. Actually its virtual machine running on AWS (Linux).</a:t>
            </a:r>
            <a:endParaRPr lang="en-US" dirty="0"/>
          </a:p>
        </p:txBody>
      </p:sp>
      <p:pic>
        <p:nvPicPr>
          <p:cNvPr id="6" name="Picture 5">
            <a:extLst>
              <a:ext uri="{FF2B5EF4-FFF2-40B4-BE49-F238E27FC236}">
                <a16:creationId xmlns:a16="http://schemas.microsoft.com/office/drawing/2014/main" id="{652AA227-BCBC-4F13-9BDE-9C6F379966C9}"/>
              </a:ext>
            </a:extLst>
          </p:cNvPr>
          <p:cNvPicPr>
            <a:picLocks noChangeAspect="1"/>
          </p:cNvPicPr>
          <p:nvPr/>
        </p:nvPicPr>
        <p:blipFill>
          <a:blip r:embed="rId2"/>
          <a:stretch>
            <a:fillRect/>
          </a:stretch>
        </p:blipFill>
        <p:spPr>
          <a:xfrm>
            <a:off x="261764" y="2810414"/>
            <a:ext cx="5664598" cy="3499951"/>
          </a:xfrm>
          <a:prstGeom prst="rect">
            <a:avLst/>
          </a:prstGeom>
        </p:spPr>
      </p:pic>
      <p:pic>
        <p:nvPicPr>
          <p:cNvPr id="7" name="Picture 6">
            <a:extLst>
              <a:ext uri="{FF2B5EF4-FFF2-40B4-BE49-F238E27FC236}">
                <a16:creationId xmlns:a16="http://schemas.microsoft.com/office/drawing/2014/main" id="{8E483B71-4FA2-458D-B7D1-598C024C1ECB}"/>
              </a:ext>
            </a:extLst>
          </p:cNvPr>
          <p:cNvPicPr>
            <a:picLocks noChangeAspect="1"/>
          </p:cNvPicPr>
          <p:nvPr/>
        </p:nvPicPr>
        <p:blipFill>
          <a:blip r:embed="rId3"/>
          <a:stretch>
            <a:fillRect/>
          </a:stretch>
        </p:blipFill>
        <p:spPr>
          <a:xfrm>
            <a:off x="6405268" y="3213911"/>
            <a:ext cx="5524968" cy="2692957"/>
          </a:xfrm>
          <a:prstGeom prst="rect">
            <a:avLst/>
          </a:prstGeom>
        </p:spPr>
      </p:pic>
    </p:spTree>
    <p:extLst>
      <p:ext uri="{BB962C8B-B14F-4D97-AF65-F5344CB8AC3E}">
        <p14:creationId xmlns:p14="http://schemas.microsoft.com/office/powerpoint/2010/main" val="33028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i="0" dirty="0">
                <a:effectLst/>
              </a:rPr>
              <a:t>Client-server architecture is a shared computer network architecture where several clients (remote system) send many requests and finally to obtained services from the centralized server machine (host system). Client machine delivers user-friendly interface that helps to users to fire request services of server computer and finally to show your output on client system.</a:t>
            </a:r>
            <a:endParaRPr lang="en-US" dirty="0"/>
          </a:p>
        </p:txBody>
      </p:sp>
      <p:sp>
        <p:nvSpPr>
          <p:cNvPr id="6" name="Rectangle 5">
            <a:extLst>
              <a:ext uri="{FF2B5EF4-FFF2-40B4-BE49-F238E27FC236}">
                <a16:creationId xmlns:a16="http://schemas.microsoft.com/office/drawing/2014/main" id="{F943D947-124F-43B8-9325-1D0BC93F24C2}"/>
              </a:ext>
            </a:extLst>
          </p:cNvPr>
          <p:cNvSpPr/>
          <p:nvPr/>
        </p:nvSpPr>
        <p:spPr>
          <a:xfrm>
            <a:off x="1501658" y="268766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9" name="TextBox 8">
            <a:extLst>
              <a:ext uri="{FF2B5EF4-FFF2-40B4-BE49-F238E27FC236}">
                <a16:creationId xmlns:a16="http://schemas.microsoft.com/office/drawing/2014/main" id="{FC884FE4-B317-46AD-8F90-1BCC31D248C5}"/>
              </a:ext>
            </a:extLst>
          </p:cNvPr>
          <p:cNvSpPr txBox="1"/>
          <p:nvPr/>
        </p:nvSpPr>
        <p:spPr>
          <a:xfrm>
            <a:off x="4694852" y="2535676"/>
            <a:ext cx="3200399" cy="338554"/>
          </a:xfrm>
          <a:prstGeom prst="rect">
            <a:avLst/>
          </a:prstGeom>
          <a:noFill/>
        </p:spPr>
        <p:txBody>
          <a:bodyPr wrap="square" rtlCol="0">
            <a:spAutoFit/>
          </a:bodyPr>
          <a:lstStyle/>
          <a:p>
            <a:r>
              <a:rPr lang="en-US" sz="1600" dirty="0"/>
              <a:t>Request – header + body(optional)</a:t>
            </a:r>
          </a:p>
        </p:txBody>
      </p:sp>
      <p:sp>
        <p:nvSpPr>
          <p:cNvPr id="10" name="TextBox 9">
            <a:extLst>
              <a:ext uri="{FF2B5EF4-FFF2-40B4-BE49-F238E27FC236}">
                <a16:creationId xmlns:a16="http://schemas.microsoft.com/office/drawing/2014/main" id="{DECDAA98-7F82-4702-A9C7-5428C5B9041F}"/>
              </a:ext>
            </a:extLst>
          </p:cNvPr>
          <p:cNvSpPr txBox="1"/>
          <p:nvPr/>
        </p:nvSpPr>
        <p:spPr>
          <a:xfrm>
            <a:off x="4721386" y="3664499"/>
            <a:ext cx="3200399" cy="584775"/>
          </a:xfrm>
          <a:prstGeom prst="rect">
            <a:avLst/>
          </a:prstGeom>
          <a:noFill/>
        </p:spPr>
        <p:txBody>
          <a:bodyPr wrap="square" rtlCol="0">
            <a:spAutoFit/>
          </a:bodyPr>
          <a:lstStyle/>
          <a:p>
            <a:r>
              <a:rPr lang="en-US" sz="1600" dirty="0"/>
              <a:t>Response – header + body(html, xml, json, excel, pdf, word,….)</a:t>
            </a:r>
          </a:p>
        </p:txBody>
      </p:sp>
      <p:sp>
        <p:nvSpPr>
          <p:cNvPr id="11" name="TextBox 10">
            <a:extLst>
              <a:ext uri="{FF2B5EF4-FFF2-40B4-BE49-F238E27FC236}">
                <a16:creationId xmlns:a16="http://schemas.microsoft.com/office/drawing/2014/main" id="{BCC97EE3-A789-4FEF-8C06-FF259ACD4D74}"/>
              </a:ext>
            </a:extLst>
          </p:cNvPr>
          <p:cNvSpPr txBox="1"/>
          <p:nvPr/>
        </p:nvSpPr>
        <p:spPr>
          <a:xfrm>
            <a:off x="261764" y="4359180"/>
            <a:ext cx="2830287" cy="1477328"/>
          </a:xfrm>
          <a:prstGeom prst="rect">
            <a:avLst/>
          </a:prstGeom>
          <a:noFill/>
        </p:spPr>
        <p:txBody>
          <a:bodyPr wrap="square">
            <a:spAutoFit/>
          </a:bodyPr>
          <a:lstStyle/>
          <a:p>
            <a:r>
              <a:rPr lang="en-US" sz="1800" b="1" dirty="0"/>
              <a:t>Types of Requests</a:t>
            </a:r>
          </a:p>
          <a:p>
            <a:pPr marL="285750" indent="-285750">
              <a:buFont typeface="Arial" panose="020B0604020202020204" pitchFamily="34" charset="0"/>
              <a:buChar char="•"/>
            </a:pPr>
            <a:r>
              <a:rPr lang="en-US" sz="1800" dirty="0"/>
              <a:t>GET – Read Data</a:t>
            </a:r>
          </a:p>
          <a:p>
            <a:pPr marL="285750" indent="-285750">
              <a:buFont typeface="Arial" panose="020B0604020202020204" pitchFamily="34" charset="0"/>
              <a:buChar char="•"/>
            </a:pPr>
            <a:r>
              <a:rPr lang="en-US" sz="1800" dirty="0"/>
              <a:t>POST – Create new Data</a:t>
            </a:r>
          </a:p>
          <a:p>
            <a:pPr marL="285750" indent="-285750">
              <a:buFont typeface="Arial" panose="020B0604020202020204" pitchFamily="34" charset="0"/>
              <a:buChar char="•"/>
            </a:pPr>
            <a:r>
              <a:rPr lang="en-US" sz="1800" dirty="0"/>
              <a:t>PUT – Update</a:t>
            </a:r>
          </a:p>
          <a:p>
            <a:pPr marL="285750" indent="-285750">
              <a:buFont typeface="Arial" panose="020B0604020202020204" pitchFamily="34" charset="0"/>
              <a:buChar char="•"/>
            </a:pPr>
            <a:r>
              <a:rPr lang="en-US" sz="1800" dirty="0"/>
              <a:t>DELETE – Remove Data</a:t>
            </a:r>
            <a:endParaRPr lang="en-US" dirty="0"/>
          </a:p>
        </p:txBody>
      </p:sp>
      <p:grpSp>
        <p:nvGrpSpPr>
          <p:cNvPr id="12" name="Group 11">
            <a:extLst>
              <a:ext uri="{FF2B5EF4-FFF2-40B4-BE49-F238E27FC236}">
                <a16:creationId xmlns:a16="http://schemas.microsoft.com/office/drawing/2014/main" id="{F5073315-E0EC-445C-A543-BCECF68D1BD5}"/>
              </a:ext>
            </a:extLst>
          </p:cNvPr>
          <p:cNvGrpSpPr/>
          <p:nvPr/>
        </p:nvGrpSpPr>
        <p:grpSpPr>
          <a:xfrm>
            <a:off x="8911206" y="1946434"/>
            <a:ext cx="2491717" cy="3336781"/>
            <a:chOff x="9910836" y="2292755"/>
            <a:chExt cx="2760954" cy="3767127"/>
          </a:xfrm>
        </p:grpSpPr>
        <p:sp>
          <p:nvSpPr>
            <p:cNvPr id="13" name="Rectangle 12">
              <a:extLst>
                <a:ext uri="{FF2B5EF4-FFF2-40B4-BE49-F238E27FC236}">
                  <a16:creationId xmlns:a16="http://schemas.microsoft.com/office/drawing/2014/main" id="{A4C43285-D928-41EF-81A9-E1C7DA602099}"/>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p:txBody>
        </p:sp>
        <p:sp>
          <p:nvSpPr>
            <p:cNvPr id="14" name="Oval 13">
              <a:extLst>
                <a:ext uri="{FF2B5EF4-FFF2-40B4-BE49-F238E27FC236}">
                  <a16:creationId xmlns:a16="http://schemas.microsoft.com/office/drawing/2014/main" id="{E699E2F0-BD18-4353-BBFB-A318BC76F16A}"/>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5" name="Flowchart: Magnetic Disk 14">
              <a:extLst>
                <a:ext uri="{FF2B5EF4-FFF2-40B4-BE49-F238E27FC236}">
                  <a16:creationId xmlns:a16="http://schemas.microsoft.com/office/drawing/2014/main" id="{17B8FE13-EA9E-468B-BBF7-8D2B2EF222C9}"/>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27002B-BDE2-43E3-9F85-E77766A7752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17" name="Rectangle 16">
              <a:extLst>
                <a:ext uri="{FF2B5EF4-FFF2-40B4-BE49-F238E27FC236}">
                  <a16:creationId xmlns:a16="http://schemas.microsoft.com/office/drawing/2014/main" id="{9ECB8792-F843-448D-A8C8-31A661C9F1AD}"/>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18" name="Straight Arrow Connector 17">
            <a:extLst>
              <a:ext uri="{FF2B5EF4-FFF2-40B4-BE49-F238E27FC236}">
                <a16:creationId xmlns:a16="http://schemas.microsoft.com/office/drawing/2014/main" id="{444BF5D5-BCAF-4F53-9852-E1A75F6061B6}"/>
              </a:ext>
            </a:extLst>
          </p:cNvPr>
          <p:cNvCxnSpPr/>
          <p:nvPr/>
        </p:nvCxnSpPr>
        <p:spPr>
          <a:xfrm>
            <a:off x="3681759" y="28742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1B09CA9-2DD2-489D-A736-FC8EBEBD8F39}"/>
              </a:ext>
            </a:extLst>
          </p:cNvPr>
          <p:cNvCxnSpPr/>
          <p:nvPr/>
        </p:nvCxnSpPr>
        <p:spPr>
          <a:xfrm flipH="1">
            <a:off x="3681759" y="366450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88F4E92-8DD0-417D-A316-5FE939B874CF}"/>
              </a:ext>
            </a:extLst>
          </p:cNvPr>
          <p:cNvSpPr txBox="1"/>
          <p:nvPr/>
        </p:nvSpPr>
        <p:spPr>
          <a:xfrm>
            <a:off x="10734525" y="1822284"/>
            <a:ext cx="1362852" cy="1200329"/>
          </a:xfrm>
          <a:prstGeom prst="rect">
            <a:avLst/>
          </a:prstGeom>
          <a:noFill/>
        </p:spPr>
        <p:txBody>
          <a:bodyPr wrap="square">
            <a:spAutoFit/>
          </a:bodyPr>
          <a:lstStyle/>
          <a:p>
            <a:r>
              <a:rPr lang="en-US" dirty="0"/>
              <a:t>SAP Server Computer on cloud IP Address</a:t>
            </a:r>
          </a:p>
        </p:txBody>
      </p:sp>
      <p:cxnSp>
        <p:nvCxnSpPr>
          <p:cNvPr id="23" name="Straight Arrow Connector 22">
            <a:extLst>
              <a:ext uri="{FF2B5EF4-FFF2-40B4-BE49-F238E27FC236}">
                <a16:creationId xmlns:a16="http://schemas.microsoft.com/office/drawing/2014/main" id="{470FDD73-3CC7-4CA0-9880-C9F616152179}"/>
              </a:ext>
            </a:extLst>
          </p:cNvPr>
          <p:cNvCxnSpPr>
            <a:cxnSpLocks/>
            <a:endCxn id="21" idx="1"/>
          </p:cNvCxnSpPr>
          <p:nvPr/>
        </p:nvCxnSpPr>
        <p:spPr>
          <a:xfrm flipV="1">
            <a:off x="10050178" y="242244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D37C67-CFAC-4807-B9F4-D940B49B369C}"/>
              </a:ext>
            </a:extLst>
          </p:cNvPr>
          <p:cNvSpPr txBox="1"/>
          <p:nvPr/>
        </p:nvSpPr>
        <p:spPr>
          <a:xfrm>
            <a:off x="10221296" y="489692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25" name="Smiley Face 24">
            <a:extLst>
              <a:ext uri="{FF2B5EF4-FFF2-40B4-BE49-F238E27FC236}">
                <a16:creationId xmlns:a16="http://schemas.microsoft.com/office/drawing/2014/main" id="{27BA3B32-B23E-4232-9004-94C659B533D9}"/>
              </a:ext>
            </a:extLst>
          </p:cNvPr>
          <p:cNvSpPr/>
          <p:nvPr/>
        </p:nvSpPr>
        <p:spPr>
          <a:xfrm>
            <a:off x="304799" y="3164354"/>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4F97BD8-1474-41ED-8EAC-0700053F6A7E}"/>
              </a:ext>
            </a:extLst>
          </p:cNvPr>
          <p:cNvCxnSpPr>
            <a:stCxn id="25" idx="6"/>
            <a:endCxn id="6" idx="1"/>
          </p:cNvCxnSpPr>
          <p:nvPr/>
        </p:nvCxnSpPr>
        <p:spPr>
          <a:xfrm>
            <a:off x="841666" y="3425896"/>
            <a:ext cx="659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AE0E4B-FDE4-48F0-BB9A-15B5650015D8}"/>
              </a:ext>
            </a:extLst>
          </p:cNvPr>
          <p:cNvSpPr txBox="1"/>
          <p:nvPr/>
        </p:nvSpPr>
        <p:spPr>
          <a:xfrm>
            <a:off x="3491298" y="4359180"/>
            <a:ext cx="2477423" cy="2031325"/>
          </a:xfrm>
          <a:prstGeom prst="rect">
            <a:avLst/>
          </a:prstGeom>
          <a:noFill/>
        </p:spPr>
        <p:txBody>
          <a:bodyPr wrap="square">
            <a:spAutoFit/>
          </a:bodyPr>
          <a:lstStyle/>
          <a:p>
            <a:r>
              <a:rPr lang="en-US" sz="1800" b="1" dirty="0"/>
              <a:t>Types of Responses</a:t>
            </a:r>
          </a:p>
          <a:p>
            <a:pPr marL="285750" indent="-285750">
              <a:buFont typeface="Arial" panose="020B0604020202020204" pitchFamily="34" charset="0"/>
              <a:buChar char="•"/>
            </a:pPr>
            <a:r>
              <a:rPr lang="en-US" sz="1800" dirty="0"/>
              <a:t>Html</a:t>
            </a:r>
          </a:p>
          <a:p>
            <a:pPr marL="285750" indent="-285750">
              <a:buFont typeface="Arial" panose="020B0604020202020204" pitchFamily="34" charset="0"/>
              <a:buChar char="•"/>
            </a:pPr>
            <a:r>
              <a:rPr lang="en-US" sz="1800" dirty="0"/>
              <a:t>Plain text</a:t>
            </a:r>
          </a:p>
          <a:p>
            <a:pPr marL="285750" indent="-285750">
              <a:buFont typeface="Arial" panose="020B0604020202020204" pitchFamily="34" charset="0"/>
              <a:buChar char="•"/>
            </a:pPr>
            <a:r>
              <a:rPr lang="en-US" sz="1800" dirty="0"/>
              <a:t>Image/ file</a:t>
            </a:r>
          </a:p>
          <a:p>
            <a:pPr marL="285750" indent="-285750">
              <a:buFont typeface="Arial" panose="020B0604020202020204" pitchFamily="34" charset="0"/>
              <a:buChar char="•"/>
            </a:pPr>
            <a:r>
              <a:rPr lang="en-US" sz="1800" dirty="0"/>
              <a:t>Json</a:t>
            </a:r>
          </a:p>
          <a:p>
            <a:pPr marL="285750" indent="-285750">
              <a:buFont typeface="Arial" panose="020B0604020202020204" pitchFamily="34" charset="0"/>
              <a:buChar char="•"/>
            </a:pPr>
            <a:r>
              <a:rPr lang="en-US" sz="1800" dirty="0"/>
              <a:t>Xml</a:t>
            </a:r>
          </a:p>
          <a:p>
            <a:pPr marL="285750" indent="-285750">
              <a:buFont typeface="Arial" panose="020B0604020202020204" pitchFamily="34" charset="0"/>
              <a:buChar char="•"/>
            </a:pPr>
            <a:r>
              <a:rPr lang="en-US" sz="1800" dirty="0"/>
              <a:t>…</a:t>
            </a:r>
            <a:endParaRPr lang="en-US" dirty="0"/>
          </a:p>
        </p:txBody>
      </p:sp>
      <p:sp>
        <p:nvSpPr>
          <p:cNvPr id="29" name="TextBox 28">
            <a:extLst>
              <a:ext uri="{FF2B5EF4-FFF2-40B4-BE49-F238E27FC236}">
                <a16:creationId xmlns:a16="http://schemas.microsoft.com/office/drawing/2014/main" id="{37189AE7-86C3-4C89-A6E2-BFF73D63C08F}"/>
              </a:ext>
            </a:extLst>
          </p:cNvPr>
          <p:cNvSpPr txBox="1"/>
          <p:nvPr/>
        </p:nvSpPr>
        <p:spPr>
          <a:xfrm>
            <a:off x="5968721" y="4361600"/>
            <a:ext cx="2735532" cy="1200329"/>
          </a:xfrm>
          <a:prstGeom prst="rect">
            <a:avLst/>
          </a:prstGeom>
          <a:noFill/>
        </p:spPr>
        <p:txBody>
          <a:bodyPr wrap="square" rtlCol="0">
            <a:spAutoFit/>
          </a:bodyPr>
          <a:lstStyle/>
          <a:p>
            <a:r>
              <a:rPr lang="en-US" b="1" dirty="0"/>
              <a:t>Ways to make Request</a:t>
            </a:r>
          </a:p>
          <a:p>
            <a:r>
              <a:rPr lang="en-US" dirty="0"/>
              <a:t>Form submit</a:t>
            </a:r>
          </a:p>
          <a:p>
            <a:r>
              <a:rPr lang="en-US" dirty="0"/>
              <a:t>HTTP Request</a:t>
            </a:r>
          </a:p>
          <a:p>
            <a:r>
              <a:rPr lang="en-US" dirty="0"/>
              <a:t>Ajax Calls</a:t>
            </a:r>
          </a:p>
        </p:txBody>
      </p:sp>
    </p:spTree>
    <p:extLst>
      <p:ext uri="{BB962C8B-B14F-4D97-AF65-F5344CB8AC3E}">
        <p14:creationId xmlns:p14="http://schemas.microsoft.com/office/powerpoint/2010/main" val="1629177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sp>
        <p:nvSpPr>
          <p:cNvPr id="11" name="TextBox 10">
            <a:extLst>
              <a:ext uri="{FF2B5EF4-FFF2-40B4-BE49-F238E27FC236}">
                <a16:creationId xmlns:a16="http://schemas.microsoft.com/office/drawing/2014/main" id="{73FE868F-00B2-4D23-B717-A9F38E7574DC}"/>
              </a:ext>
            </a:extLst>
          </p:cNvPr>
          <p:cNvSpPr txBox="1"/>
          <p:nvPr/>
        </p:nvSpPr>
        <p:spPr>
          <a:xfrm>
            <a:off x="261763" y="4011129"/>
            <a:ext cx="7931426" cy="369332"/>
          </a:xfrm>
          <a:prstGeom prst="rect">
            <a:avLst/>
          </a:prstGeom>
          <a:noFill/>
        </p:spPr>
        <p:txBody>
          <a:bodyPr wrap="square" rtlCol="0">
            <a:spAutoFit/>
          </a:bodyPr>
          <a:lstStyle/>
          <a:p>
            <a:r>
              <a:rPr lang="en-US" dirty="0"/>
              <a:t>You can Copy the code form here: </a:t>
            </a:r>
            <a:r>
              <a:rPr lang="en-US" dirty="0">
                <a:hlinkClick r:id="rId2"/>
              </a:rPr>
              <a:t>index.html</a:t>
            </a:r>
            <a:endParaRPr lang="en-US" dirty="0"/>
          </a:p>
        </p:txBody>
      </p:sp>
      <p:sp>
        <p:nvSpPr>
          <p:cNvPr id="12" name="TextBox 11">
            <a:extLst>
              <a:ext uri="{FF2B5EF4-FFF2-40B4-BE49-F238E27FC236}">
                <a16:creationId xmlns:a16="http://schemas.microsoft.com/office/drawing/2014/main" id="{B0071598-56D6-4A25-9BDF-C33882FD3ABA}"/>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3" name="TextBox 12">
            <a:extLst>
              <a:ext uri="{FF2B5EF4-FFF2-40B4-BE49-F238E27FC236}">
                <a16:creationId xmlns:a16="http://schemas.microsoft.com/office/drawing/2014/main" id="{18E324B2-D4D9-4E4A-851B-CC8088438F69}"/>
              </a:ext>
            </a:extLst>
          </p:cNvPr>
          <p:cNvSpPr txBox="1"/>
          <p:nvPr/>
        </p:nvSpPr>
        <p:spPr>
          <a:xfrm>
            <a:off x="782553" y="1702805"/>
            <a:ext cx="5397183" cy="2308324"/>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&lt;head&gt;</a:t>
            </a:r>
          </a:p>
          <a:p>
            <a:endParaRPr lang="en-US" b="0" dirty="0">
              <a:solidFill>
                <a:srgbClr val="8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    &lt;/head&gt;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a:t>
            </a:r>
            <a:r>
              <a:rPr lang="en-US" b="0" dirty="0">
                <a:effectLst/>
                <a:latin typeface="Consolas" panose="020B0609020204030204" pitchFamily="49" charset="0"/>
              </a:rPr>
              <a:t>Welcome to </a:t>
            </a:r>
            <a:r>
              <a:rPr lang="en-US" b="0" dirty="0" err="1">
                <a:effectLst/>
                <a:latin typeface="Consolas" panose="020B0609020204030204" pitchFamily="49" charset="0"/>
              </a:rPr>
              <a:t>ReserveBank</a:t>
            </a:r>
            <a:r>
              <a:rPr lang="en-US" dirty="0" err="1">
                <a:latin typeface="Consolas" panose="020B0609020204030204" pitchFamily="49" charset="0"/>
              </a:rPr>
              <a:t>OfIndia</a:t>
            </a:r>
            <a:endParaRPr lang="en-US" b="0" dirty="0">
              <a:effectLst/>
              <a:latin typeface="Consolas" panose="020B0609020204030204" pitchFamily="49" charset="0"/>
            </a:endParaRP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DE53C8F4-4FB0-44F2-9853-6DCE45E3D7DE}"/>
              </a:ext>
            </a:extLst>
          </p:cNvPr>
          <p:cNvSpPr txBox="1"/>
          <p:nvPr/>
        </p:nvSpPr>
        <p:spPr>
          <a:xfrm>
            <a:off x="7067811" y="963756"/>
            <a:ext cx="4692581" cy="3139321"/>
          </a:xfrm>
          <a:prstGeom prst="rect">
            <a:avLst/>
          </a:prstGeom>
          <a:noFill/>
        </p:spPr>
        <p:txBody>
          <a:bodyPr wrap="square" rtlCol="0">
            <a:spAutoFit/>
          </a:bodyPr>
          <a:lstStyle/>
          <a:p>
            <a:pPr algn="just"/>
            <a:r>
              <a:rPr lang="en-US" dirty="0"/>
              <a:t>Steps to create a Project in BAS tools:</a:t>
            </a:r>
          </a:p>
          <a:p>
            <a:pPr marL="342900" indent="-342900" algn="just">
              <a:buAutoNum type="arabicPeriod"/>
            </a:pPr>
            <a:r>
              <a:rPr lang="en-US" dirty="0"/>
              <a:t>Open the terminal window and write command </a:t>
            </a:r>
            <a:r>
              <a:rPr lang="en-US" b="1" dirty="0"/>
              <a:t>mkdir firstproject </a:t>
            </a:r>
            <a:r>
              <a:rPr lang="en-US" dirty="0"/>
              <a:t>this will create a folder with name firstproject in our projects directory.</a:t>
            </a:r>
          </a:p>
          <a:p>
            <a:pPr marL="342900" indent="-342900" algn="just">
              <a:buAutoNum type="arabicPeriod"/>
            </a:pPr>
            <a:r>
              <a:rPr lang="en-US" dirty="0"/>
              <a:t>Create a folder named </a:t>
            </a:r>
            <a:r>
              <a:rPr lang="en-US" b="1" dirty="0"/>
              <a:t>webapp </a:t>
            </a:r>
            <a:r>
              <a:rPr lang="en-US" dirty="0"/>
              <a:t>inside the new </a:t>
            </a:r>
            <a:r>
              <a:rPr lang="en-US" b="1" dirty="0"/>
              <a:t>firstproject</a:t>
            </a:r>
            <a:r>
              <a:rPr lang="en-US" dirty="0"/>
              <a:t> folder. We have created this folder to follow the industry standards.</a:t>
            </a:r>
          </a:p>
          <a:p>
            <a:pPr marL="342900" indent="-342900" algn="just">
              <a:buAutoNum type="arabicPeriod"/>
            </a:pPr>
            <a:r>
              <a:rPr lang="en-US" dirty="0"/>
              <a:t>Now create a file named </a:t>
            </a:r>
            <a:r>
              <a:rPr lang="en-US" b="1" dirty="0"/>
              <a:t>index.html</a:t>
            </a:r>
            <a:r>
              <a:rPr lang="en-US" dirty="0"/>
              <a:t> inside the </a:t>
            </a:r>
            <a:r>
              <a:rPr lang="en-US" b="1" dirty="0"/>
              <a:t>webapp</a:t>
            </a:r>
            <a:r>
              <a:rPr lang="en-US" dirty="0"/>
              <a:t> folder.</a:t>
            </a:r>
          </a:p>
          <a:p>
            <a:pPr marL="342900" indent="-342900" algn="just">
              <a:buAutoNum type="arabicPeriod"/>
            </a:pPr>
            <a:r>
              <a:rPr lang="en-US" dirty="0"/>
              <a:t>Now write the code in the index.html file.</a:t>
            </a:r>
          </a:p>
        </p:txBody>
      </p:sp>
    </p:spTree>
    <p:extLst>
      <p:ext uri="{BB962C8B-B14F-4D97-AF65-F5344CB8AC3E}">
        <p14:creationId xmlns:p14="http://schemas.microsoft.com/office/powerpoint/2010/main" val="309127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0644326" cy="6186309"/>
          </a:xfrm>
          <a:prstGeom prst="rect">
            <a:avLst/>
          </a:prstGeom>
          <a:noFill/>
        </p:spPr>
        <p:txBody>
          <a:bodyPr wrap="square" rtlCol="0">
            <a:spAutoFit/>
          </a:bodyPr>
          <a:lstStyle/>
          <a:p>
            <a:r>
              <a:rPr lang="en-IN" dirty="0"/>
              <a:t>Java Script Call back function : </a:t>
            </a:r>
          </a:p>
          <a:p>
            <a:endParaRPr lang="en-IN" dirty="0"/>
          </a:p>
          <a:p>
            <a:r>
              <a:rPr lang="en-US" b="0" i="0" dirty="0">
                <a:solidFill>
                  <a:srgbClr val="1B1B1B"/>
                </a:solidFill>
                <a:effectLst/>
                <a:latin typeface="Inter"/>
              </a:rPr>
              <a:t>A callback function is a function passed into another function as an argument, which is then invoked inside the outer function to complete some kind of routine or action.</a:t>
            </a:r>
          </a:p>
          <a:p>
            <a:endParaRPr lang="en-US" dirty="0">
              <a:solidFill>
                <a:srgbClr val="1B1B1B"/>
              </a:solidFill>
              <a:latin typeface="Inter"/>
            </a:endParaRPr>
          </a:p>
          <a:p>
            <a:r>
              <a:rPr lang="en-US" dirty="0">
                <a:solidFill>
                  <a:srgbClr val="1B1B1B"/>
                </a:solidFill>
                <a:latin typeface="Inter"/>
              </a:rPr>
              <a:t>Or</a:t>
            </a:r>
          </a:p>
          <a:p>
            <a:endParaRPr lang="en-US" dirty="0">
              <a:solidFill>
                <a:srgbClr val="1B1B1B"/>
              </a:solidFill>
              <a:latin typeface="Inter"/>
            </a:endParaRPr>
          </a:p>
          <a:p>
            <a:r>
              <a:rPr lang="en-US" b="0" i="0" dirty="0">
                <a:solidFill>
                  <a:srgbClr val="202124"/>
                </a:solidFill>
                <a:effectLst/>
                <a:latin typeface="arial" panose="020B0604020202020204" pitchFamily="34" charset="0"/>
              </a:rPr>
              <a:t>"I will call back later!" A callback is </a:t>
            </a:r>
            <a:r>
              <a:rPr lang="en-US" b="1" i="0" dirty="0">
                <a:solidFill>
                  <a:srgbClr val="202124"/>
                </a:solidFill>
                <a:effectLst/>
                <a:latin typeface="arial" panose="020B0604020202020204" pitchFamily="34" charset="0"/>
              </a:rPr>
              <a:t>a function passed as an argument to another function</a:t>
            </a:r>
            <a:r>
              <a:rPr lang="en-US" b="0" i="0" dirty="0">
                <a:solidFill>
                  <a:srgbClr val="202124"/>
                </a:solidFill>
                <a:effectLst/>
                <a:latin typeface="arial" panose="020B0604020202020204" pitchFamily="34" charset="0"/>
              </a:rPr>
              <a:t>. This technique allows a function to call another function. A callback function can run after another function has finished.</a:t>
            </a:r>
            <a:endParaRPr lang="en-IN" dirty="0"/>
          </a:p>
          <a:p>
            <a:endParaRPr lang="en-IN" dirty="0"/>
          </a:p>
          <a:p>
            <a:r>
              <a:rPr lang="en-IN" dirty="0">
                <a:highlight>
                  <a:srgbClr val="FFFF00"/>
                </a:highlight>
              </a:rPr>
              <a:t>function greeting(name) {</a:t>
            </a:r>
          </a:p>
          <a:p>
            <a:r>
              <a:rPr lang="en-IN" dirty="0">
                <a:highlight>
                  <a:srgbClr val="FFFF00"/>
                </a:highlight>
              </a:rPr>
              <a:t>  alert(`Hello, ${name}`);</a:t>
            </a:r>
          </a:p>
          <a:p>
            <a:r>
              <a:rPr lang="en-IN" dirty="0">
                <a:highlight>
                  <a:srgbClr val="FFFF00"/>
                </a:highlight>
              </a:rPr>
              <a:t>}</a:t>
            </a:r>
          </a:p>
          <a:p>
            <a:endParaRPr lang="en-IN" dirty="0">
              <a:highlight>
                <a:srgbClr val="FFFF00"/>
              </a:highlight>
            </a:endParaRPr>
          </a:p>
          <a:p>
            <a:r>
              <a:rPr lang="en-IN" dirty="0">
                <a:highlight>
                  <a:srgbClr val="FFFF00"/>
                </a:highlight>
              </a:rPr>
              <a:t>function </a:t>
            </a:r>
            <a:r>
              <a:rPr lang="en-IN" dirty="0" err="1">
                <a:highlight>
                  <a:srgbClr val="FFFF00"/>
                </a:highlight>
              </a:rPr>
              <a:t>processUserInput</a:t>
            </a:r>
            <a:r>
              <a:rPr lang="en-IN" dirty="0">
                <a:highlight>
                  <a:srgbClr val="FFFF00"/>
                </a:highlight>
              </a:rPr>
              <a:t>(</a:t>
            </a:r>
            <a:r>
              <a:rPr lang="en-IN" dirty="0" err="1">
                <a:highlight>
                  <a:srgbClr val="FFFF00"/>
                </a:highlight>
              </a:rPr>
              <a:t>callback</a:t>
            </a:r>
            <a:r>
              <a:rPr lang="en-IN" dirty="0">
                <a:highlight>
                  <a:srgbClr val="FFFF00"/>
                </a:highlight>
              </a:rPr>
              <a:t>) {</a:t>
            </a:r>
          </a:p>
          <a:p>
            <a:r>
              <a:rPr lang="en-IN" dirty="0">
                <a:highlight>
                  <a:srgbClr val="FFFF00"/>
                </a:highlight>
              </a:rPr>
              <a:t>  </a:t>
            </a:r>
            <a:r>
              <a:rPr lang="en-IN" dirty="0" err="1">
                <a:highlight>
                  <a:srgbClr val="FFFF00"/>
                </a:highlight>
              </a:rPr>
              <a:t>const</a:t>
            </a:r>
            <a:r>
              <a:rPr lang="en-IN" dirty="0">
                <a:highlight>
                  <a:srgbClr val="FFFF00"/>
                </a:highlight>
              </a:rPr>
              <a:t> name = prompt("Please enter your name.");</a:t>
            </a:r>
          </a:p>
          <a:p>
            <a:r>
              <a:rPr lang="en-IN" dirty="0">
                <a:highlight>
                  <a:srgbClr val="FFFF00"/>
                </a:highlight>
              </a:rPr>
              <a:t>  </a:t>
            </a:r>
            <a:r>
              <a:rPr lang="en-IN" dirty="0" err="1">
                <a:highlight>
                  <a:srgbClr val="FFFF00"/>
                </a:highlight>
              </a:rPr>
              <a:t>callback</a:t>
            </a:r>
            <a:r>
              <a:rPr lang="en-IN" dirty="0">
                <a:highlight>
                  <a:srgbClr val="FFFF00"/>
                </a:highlight>
              </a:rPr>
              <a:t>(name);</a:t>
            </a:r>
          </a:p>
          <a:p>
            <a:r>
              <a:rPr lang="en-IN" dirty="0">
                <a:highlight>
                  <a:srgbClr val="FFFF00"/>
                </a:highlight>
              </a:rPr>
              <a:t>}</a:t>
            </a:r>
          </a:p>
          <a:p>
            <a:endParaRPr lang="en-IN" dirty="0">
              <a:highlight>
                <a:srgbClr val="FFFF00"/>
              </a:highlight>
            </a:endParaRPr>
          </a:p>
          <a:p>
            <a:r>
              <a:rPr lang="en-IN" dirty="0" err="1">
                <a:highlight>
                  <a:srgbClr val="FFFF00"/>
                </a:highlight>
              </a:rPr>
              <a:t>processUserInput</a:t>
            </a:r>
            <a:r>
              <a:rPr lang="en-IN" dirty="0">
                <a:highlight>
                  <a:srgbClr val="FFFF00"/>
                </a:highlight>
              </a:rPr>
              <a:t>(greeting);</a:t>
            </a:r>
          </a:p>
          <a:p>
            <a:endParaRPr lang="en-IN" dirty="0"/>
          </a:p>
        </p:txBody>
      </p:sp>
    </p:spTree>
    <p:extLst>
      <p:ext uri="{BB962C8B-B14F-4D97-AF65-F5344CB8AC3E}">
        <p14:creationId xmlns:p14="http://schemas.microsoft.com/office/powerpoint/2010/main" val="1190115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278642"/>
          </a:xfrm>
          <a:prstGeom prst="rect">
            <a:avLst/>
          </a:prstGeom>
          <a:noFill/>
        </p:spPr>
        <p:txBody>
          <a:bodyPr wrap="square" rtlCol="0">
            <a:spAutoFit/>
          </a:bodyPr>
          <a:lstStyle/>
          <a:p>
            <a:r>
              <a:rPr lang="en-IN" dirty="0"/>
              <a:t>Java Script Promises Continue…:  </a:t>
            </a:r>
          </a:p>
          <a:p>
            <a:endParaRPr lang="en-IN" dirty="0"/>
          </a:p>
          <a:p>
            <a:pPr algn="l" fontAlgn="base">
              <a:buFont typeface="Arial" panose="020B0604020202020204" pitchFamily="34" charset="0"/>
              <a:buChar char="•"/>
            </a:pPr>
            <a:r>
              <a:rPr lang="en-US" b="1" i="0" dirty="0">
                <a:solidFill>
                  <a:srgbClr val="273239"/>
                </a:solidFill>
                <a:effectLst/>
                <a:latin typeface="urw-din"/>
              </a:rPr>
              <a:t>Parameters</a:t>
            </a:r>
            <a:r>
              <a:rPr lang="en-US" b="0" i="0" dirty="0">
                <a:solidFill>
                  <a:srgbClr val="273239"/>
                </a:solidFill>
                <a:effectLst/>
                <a:latin typeface="urw-din"/>
              </a:rPr>
              <a:t> Promise constructor takes only one argument which is a callback function (and that callback function is also referred as anonymous function too).</a:t>
            </a:r>
          </a:p>
          <a:p>
            <a:pPr algn="l" fontAlgn="base">
              <a:buFont typeface="Arial" panose="020B0604020202020204" pitchFamily="34" charset="0"/>
              <a:buChar char="•"/>
            </a:pPr>
            <a:r>
              <a:rPr lang="en-US" b="0" i="0" dirty="0">
                <a:solidFill>
                  <a:srgbClr val="273239"/>
                </a:solidFill>
                <a:effectLst/>
                <a:latin typeface="urw-din"/>
              </a:rPr>
              <a:t>Callback function takes two arguments, </a:t>
            </a:r>
            <a:r>
              <a:rPr lang="en-US" b="0" i="1" dirty="0">
                <a:solidFill>
                  <a:srgbClr val="273239"/>
                </a:solidFill>
                <a:effectLst/>
                <a:latin typeface="urw-din"/>
              </a:rPr>
              <a:t>resolve</a:t>
            </a:r>
            <a:r>
              <a:rPr lang="en-US" b="0" i="0" dirty="0">
                <a:solidFill>
                  <a:srgbClr val="273239"/>
                </a:solidFill>
                <a:effectLst/>
                <a:latin typeface="urw-din"/>
              </a:rPr>
              <a:t> and </a:t>
            </a:r>
            <a:r>
              <a:rPr lang="en-US" b="0" i="1" dirty="0">
                <a:solidFill>
                  <a:srgbClr val="273239"/>
                </a:solidFill>
                <a:effectLst/>
                <a:latin typeface="urw-din"/>
              </a:rPr>
              <a:t>reject</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Perform operations inside the callback function and if everything went well then call resolve.</a:t>
            </a:r>
          </a:p>
          <a:p>
            <a:pPr algn="l" fontAlgn="base">
              <a:buFont typeface="Arial" panose="020B0604020202020204" pitchFamily="34" charset="0"/>
              <a:buChar char="•"/>
            </a:pPr>
            <a:r>
              <a:rPr lang="en-US" b="0" i="0" dirty="0">
                <a:solidFill>
                  <a:srgbClr val="273239"/>
                </a:solidFill>
                <a:effectLst/>
                <a:latin typeface="urw-din"/>
              </a:rPr>
              <a:t>If desired operations do not go well then call reject</a:t>
            </a:r>
          </a:p>
          <a:p>
            <a:endParaRPr lang="en-IN" dirty="0"/>
          </a:p>
          <a:p>
            <a:pPr lvl="1"/>
            <a:r>
              <a:rPr lang="en-IN" sz="1600" dirty="0">
                <a:highlight>
                  <a:srgbClr val="FFFF00"/>
                </a:highlight>
              </a:rPr>
              <a:t>var promise = new Promise(function(resolve, reject) {</a:t>
            </a:r>
          </a:p>
          <a:p>
            <a:r>
              <a:rPr lang="en-IN" sz="1600" dirty="0" err="1">
                <a:highlight>
                  <a:srgbClr val="FFFF00"/>
                </a:highlight>
              </a:rPr>
              <a:t>const</a:t>
            </a:r>
            <a:r>
              <a:rPr lang="en-IN" sz="1600" dirty="0">
                <a:highlight>
                  <a:srgbClr val="FFFF00"/>
                </a:highlight>
              </a:rPr>
              <a:t> x = "</a:t>
            </a:r>
            <a:r>
              <a:rPr lang="en-IN" sz="1600" dirty="0" err="1">
                <a:highlight>
                  <a:srgbClr val="FFFF00"/>
                </a:highlight>
              </a:rPr>
              <a:t>geeksforgeeks</a:t>
            </a:r>
            <a:r>
              <a:rPr lang="en-IN" sz="1600" dirty="0">
                <a:highlight>
                  <a:srgbClr val="FFFF00"/>
                </a:highlight>
              </a:rPr>
              <a:t>";</a:t>
            </a:r>
          </a:p>
          <a:p>
            <a:r>
              <a:rPr lang="en-IN" sz="1600" dirty="0" err="1">
                <a:highlight>
                  <a:srgbClr val="FFFF00"/>
                </a:highlight>
              </a:rPr>
              <a:t>const</a:t>
            </a:r>
            <a:r>
              <a:rPr lang="en-IN" sz="1600" dirty="0">
                <a:highlight>
                  <a:srgbClr val="FFFF00"/>
                </a:highlight>
              </a:rPr>
              <a:t> y = "</a:t>
            </a:r>
            <a:r>
              <a:rPr lang="en-IN" sz="1600" dirty="0" err="1">
                <a:highlight>
                  <a:srgbClr val="FFFF00"/>
                </a:highlight>
              </a:rPr>
              <a:t>geeksforgeeks</a:t>
            </a:r>
            <a:r>
              <a:rPr lang="en-IN" sz="1600" dirty="0">
                <a:highlight>
                  <a:srgbClr val="FFFF00"/>
                </a:highlight>
              </a:rPr>
              <a:t>"</a:t>
            </a:r>
          </a:p>
          <a:p>
            <a:r>
              <a:rPr lang="en-IN" sz="1600" dirty="0">
                <a:highlight>
                  <a:srgbClr val="FFFF00"/>
                </a:highlight>
              </a:rPr>
              <a:t>if(x === y) {</a:t>
            </a:r>
          </a:p>
          <a:p>
            <a:r>
              <a:rPr lang="en-IN" sz="1600" dirty="0">
                <a:highlight>
                  <a:srgbClr val="FFFF00"/>
                </a:highlight>
              </a:rPr>
              <a:t>	resolve();</a:t>
            </a:r>
          </a:p>
          <a:p>
            <a:r>
              <a:rPr lang="en-IN" sz="1600" dirty="0">
                <a:highlight>
                  <a:srgbClr val="FFFF00"/>
                </a:highlight>
              </a:rPr>
              <a:t>} else {</a:t>
            </a:r>
          </a:p>
          <a:p>
            <a:r>
              <a:rPr lang="en-IN" sz="1600" dirty="0">
                <a:highlight>
                  <a:srgbClr val="FFFF00"/>
                </a:highlight>
              </a:rPr>
              <a:t>	reject();</a:t>
            </a:r>
          </a:p>
          <a:p>
            <a:r>
              <a:rPr lang="en-IN" sz="1600" dirty="0">
                <a:highlight>
                  <a:srgbClr val="FFFF00"/>
                </a:highlight>
              </a:rPr>
              <a:t>}</a:t>
            </a:r>
          </a:p>
          <a:p>
            <a:r>
              <a:rPr lang="en-IN" sz="1600" dirty="0">
                <a:highlight>
                  <a:srgbClr val="FFFF00"/>
                </a:highlight>
              </a:rPr>
              <a:t>});promise.</a:t>
            </a:r>
          </a:p>
          <a:p>
            <a:r>
              <a:rPr lang="en-IN" sz="1600" dirty="0">
                <a:highlight>
                  <a:srgbClr val="FFFF00"/>
                </a:highlight>
              </a:rPr>
              <a:t>	then(function () {</a:t>
            </a:r>
          </a:p>
          <a:p>
            <a:r>
              <a:rPr lang="en-IN" sz="1600" dirty="0">
                <a:highlight>
                  <a:srgbClr val="FFFF00"/>
                </a:highlight>
              </a:rPr>
              <a:t>		console.log('Success, You are a GEEK');</a:t>
            </a:r>
          </a:p>
          <a:p>
            <a:r>
              <a:rPr lang="en-IN" sz="1600" dirty="0">
                <a:highlight>
                  <a:srgbClr val="FFFF00"/>
                </a:highlight>
              </a:rPr>
              <a:t>	}).</a:t>
            </a:r>
          </a:p>
          <a:p>
            <a:r>
              <a:rPr lang="en-IN" sz="1600" dirty="0">
                <a:highlight>
                  <a:srgbClr val="FFFF00"/>
                </a:highlight>
              </a:rPr>
              <a:t>	catch(function () {</a:t>
            </a:r>
          </a:p>
          <a:p>
            <a:r>
              <a:rPr lang="en-IN" sz="1600" dirty="0">
                <a:highlight>
                  <a:srgbClr val="FFFF00"/>
                </a:highlight>
              </a:rPr>
              <a:t>		console.log('Some error has occurred');</a:t>
            </a:r>
          </a:p>
          <a:p>
            <a:r>
              <a:rPr lang="en-IN" sz="1600" dirty="0">
                <a:highlight>
                  <a:srgbClr val="FFFF00"/>
                </a:highlight>
              </a:rPr>
              <a:t>	});</a:t>
            </a:r>
          </a:p>
          <a:p>
            <a:endParaRPr lang="en-IN" dirty="0"/>
          </a:p>
        </p:txBody>
      </p:sp>
    </p:spTree>
    <p:extLst>
      <p:ext uri="{BB962C8B-B14F-4D97-AF65-F5344CB8AC3E}">
        <p14:creationId xmlns:p14="http://schemas.microsoft.com/office/powerpoint/2010/main" val="325138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F6DE9-3405-F7A3-0F03-C6C66CE2E9C4}"/>
              </a:ext>
            </a:extLst>
          </p:cNvPr>
          <p:cNvSpPr txBox="1"/>
          <p:nvPr/>
        </p:nvSpPr>
        <p:spPr>
          <a:xfrm>
            <a:off x="221942" y="594804"/>
            <a:ext cx="8495930" cy="4524315"/>
          </a:xfrm>
          <a:prstGeom prst="rect">
            <a:avLst/>
          </a:prstGeom>
          <a:noFill/>
        </p:spPr>
        <p:txBody>
          <a:bodyPr wrap="square" rtlCol="0">
            <a:spAutoFit/>
          </a:bodyPr>
          <a:lstStyle/>
          <a:p>
            <a:r>
              <a:rPr lang="en-IN" dirty="0"/>
              <a:t>SAP BTP </a:t>
            </a:r>
          </a:p>
          <a:p>
            <a:r>
              <a:rPr lang="en-IN" dirty="0"/>
              <a:t>  1. MTA </a:t>
            </a:r>
            <a:r>
              <a:rPr lang="en-IN" dirty="0" err="1"/>
              <a:t>Devlopment</a:t>
            </a:r>
            <a:r>
              <a:rPr lang="en-IN" dirty="0"/>
              <a:t> ( Multitarget </a:t>
            </a:r>
            <a:r>
              <a:rPr lang="en-IN" dirty="0" err="1"/>
              <a:t>archieve</a:t>
            </a:r>
            <a:r>
              <a:rPr lang="en-IN" dirty="0"/>
              <a:t> Application development )</a:t>
            </a:r>
          </a:p>
          <a:p>
            <a:r>
              <a:rPr lang="en-IN" dirty="0"/>
              <a:t>     1.1 Ui5 Application </a:t>
            </a:r>
          </a:p>
          <a:p>
            <a:r>
              <a:rPr lang="en-IN" dirty="0"/>
              <a:t>     1.2 Node JS Based cloud Application programming Model ( CAPM )</a:t>
            </a:r>
          </a:p>
          <a:p>
            <a:r>
              <a:rPr lang="en-IN" dirty="0"/>
              <a:t>     1.3 workflow -&gt; Ui5 </a:t>
            </a:r>
          </a:p>
          <a:p>
            <a:r>
              <a:rPr lang="en-IN" dirty="0"/>
              <a:t>  2. Business Rules </a:t>
            </a:r>
          </a:p>
          <a:p>
            <a:r>
              <a:rPr lang="en-IN" dirty="0"/>
              <a:t>  3. Job Scheduler </a:t>
            </a:r>
          </a:p>
          <a:p>
            <a:r>
              <a:rPr lang="en-IN" dirty="0"/>
              <a:t>  4. Business API Hub </a:t>
            </a:r>
          </a:p>
          <a:p>
            <a:r>
              <a:rPr lang="en-IN" dirty="0"/>
              <a:t>  5. Business Translations Hub </a:t>
            </a:r>
          </a:p>
          <a:p>
            <a:r>
              <a:rPr lang="en-IN" dirty="0"/>
              <a:t>  6. HANA XS JS / XS JS Advanced </a:t>
            </a:r>
          </a:p>
          <a:p>
            <a:r>
              <a:rPr lang="en-IN" dirty="0"/>
              <a:t>  7. FIORI portal service </a:t>
            </a:r>
          </a:p>
          <a:p>
            <a:r>
              <a:rPr lang="en-IN" dirty="0"/>
              <a:t>  8. Mobile ( Mobile Services )</a:t>
            </a:r>
          </a:p>
          <a:p>
            <a:r>
              <a:rPr lang="en-IN" dirty="0"/>
              <a:t>       8.1 SAP MDK ( Mobile Development KIT ) </a:t>
            </a:r>
          </a:p>
          <a:p>
            <a:r>
              <a:rPr lang="en-IN" dirty="0"/>
              <a:t>       8.2 SAP </a:t>
            </a:r>
            <a:r>
              <a:rPr lang="en-IN" dirty="0" err="1"/>
              <a:t>APPGyer</a:t>
            </a:r>
            <a:r>
              <a:rPr lang="en-IN" dirty="0"/>
              <a:t> </a:t>
            </a:r>
          </a:p>
          <a:p>
            <a:r>
              <a:rPr lang="en-IN" dirty="0"/>
              <a:t>       8.3 SAP Mobile Cards </a:t>
            </a:r>
          </a:p>
          <a:p>
            <a:r>
              <a:rPr lang="en-IN" dirty="0"/>
              <a:t>  9. Hybrid Application </a:t>
            </a:r>
            <a:r>
              <a:rPr lang="en-IN" dirty="0" err="1"/>
              <a:t>Devlopment</a:t>
            </a:r>
            <a:r>
              <a:rPr lang="en-IN" dirty="0"/>
              <a:t> KIT ( HAT )</a:t>
            </a:r>
          </a:p>
        </p:txBody>
      </p:sp>
      <p:sp>
        <p:nvSpPr>
          <p:cNvPr id="3" name="TextBox 2">
            <a:extLst>
              <a:ext uri="{FF2B5EF4-FFF2-40B4-BE49-F238E27FC236}">
                <a16:creationId xmlns:a16="http://schemas.microsoft.com/office/drawing/2014/main" id="{6C0C1211-ECD8-6346-DCA4-5F668BB8A63A}"/>
              </a:ext>
            </a:extLst>
          </p:cNvPr>
          <p:cNvSpPr txBox="1"/>
          <p:nvPr/>
        </p:nvSpPr>
        <p:spPr>
          <a:xfrm>
            <a:off x="1003177" y="5202315"/>
            <a:ext cx="9579006" cy="923330"/>
          </a:xfrm>
          <a:prstGeom prst="rect">
            <a:avLst/>
          </a:prstGeom>
          <a:noFill/>
        </p:spPr>
        <p:txBody>
          <a:bodyPr wrap="square" rtlCol="0">
            <a:spAutoFit/>
          </a:bodyPr>
          <a:lstStyle/>
          <a:p>
            <a:r>
              <a:rPr lang="en-IN" dirty="0"/>
              <a:t>Pre-</a:t>
            </a:r>
            <a:r>
              <a:rPr lang="en-IN" dirty="0" err="1"/>
              <a:t>requiste</a:t>
            </a:r>
            <a:r>
              <a:rPr lang="en-IN" dirty="0"/>
              <a:t> :  SAP BTP Account Created</a:t>
            </a:r>
          </a:p>
          <a:p>
            <a:r>
              <a:rPr lang="en-IN" dirty="0"/>
              <a:t>                          SAP BAS ( Business Application Studio )  == Free Licence Visual Studio Code</a:t>
            </a:r>
          </a:p>
          <a:p>
            <a:r>
              <a:rPr lang="en-IN" dirty="0"/>
              <a:t>			Ui5 Application -&gt; Java Script  </a:t>
            </a:r>
          </a:p>
        </p:txBody>
      </p:sp>
    </p:spTree>
    <p:extLst>
      <p:ext uri="{BB962C8B-B14F-4D97-AF65-F5344CB8AC3E}">
        <p14:creationId xmlns:p14="http://schemas.microsoft.com/office/powerpoint/2010/main" val="411867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93932-148F-4C9D-913C-AE890C0EEF24}"/>
              </a:ext>
            </a:extLst>
          </p:cNvPr>
          <p:cNvSpPr txBox="1"/>
          <p:nvPr/>
        </p:nvSpPr>
        <p:spPr>
          <a:xfrm>
            <a:off x="381740" y="266330"/>
            <a:ext cx="11810260" cy="6186309"/>
          </a:xfrm>
          <a:prstGeom prst="rect">
            <a:avLst/>
          </a:prstGeom>
          <a:noFill/>
        </p:spPr>
        <p:txBody>
          <a:bodyPr wrap="square" rtlCol="0">
            <a:spAutoFit/>
          </a:bodyPr>
          <a:lstStyle/>
          <a:p>
            <a:r>
              <a:rPr lang="en-IN" dirty="0"/>
              <a:t>Java Script Promises: </a:t>
            </a:r>
          </a:p>
          <a:p>
            <a:endParaRPr lang="en-IN" dirty="0"/>
          </a:p>
          <a:p>
            <a:r>
              <a:rPr lang="en-US" b="1" i="0" dirty="0">
                <a:solidFill>
                  <a:srgbClr val="273239"/>
                </a:solidFill>
                <a:effectLst/>
                <a:latin typeface="urw-din"/>
              </a:rPr>
              <a:t>Promises</a:t>
            </a:r>
            <a:r>
              <a:rPr lang="en-US" b="0" i="0" dirty="0">
                <a:solidFill>
                  <a:srgbClr val="273239"/>
                </a:solidFill>
                <a:effectLst/>
                <a:latin typeface="urw-din"/>
              </a:rPr>
              <a:t> are used to handle asynchronous operations in JavaScript. They are easy to manage when dealing with multiple asynchronous operations where callbacks can create callback hell leading to unmanageable code. </a:t>
            </a:r>
            <a:endParaRPr lang="en-IN" dirty="0"/>
          </a:p>
          <a:p>
            <a:endParaRPr lang="en-IN" dirty="0"/>
          </a:p>
          <a:p>
            <a:pPr algn="l" fontAlgn="base">
              <a:buFont typeface="Arial" panose="020B0604020202020204" pitchFamily="34" charset="0"/>
              <a:buChar char="•"/>
            </a:pPr>
            <a:r>
              <a:rPr lang="en-US" b="1" i="0" dirty="0">
                <a:solidFill>
                  <a:srgbClr val="273239"/>
                </a:solidFill>
                <a:effectLst/>
                <a:latin typeface="urw-din"/>
              </a:rPr>
              <a:t>Benefits of Promises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0" i="0" dirty="0">
                <a:solidFill>
                  <a:srgbClr val="273239"/>
                </a:solidFill>
                <a:effectLst/>
                <a:latin typeface="urw-din"/>
              </a:rPr>
              <a:t>Improves Code Readability</a:t>
            </a:r>
          </a:p>
          <a:p>
            <a:pPr marL="742950" lvl="1" indent="-285750" algn="l" fontAlgn="base">
              <a:buFont typeface="Arial" panose="020B0604020202020204" pitchFamily="34" charset="0"/>
              <a:buChar char="•"/>
            </a:pPr>
            <a:r>
              <a:rPr lang="en-US" b="0" i="0" dirty="0">
                <a:solidFill>
                  <a:srgbClr val="273239"/>
                </a:solidFill>
                <a:effectLst/>
                <a:latin typeface="urw-din"/>
              </a:rPr>
              <a:t>Better handling of asynchronous operations</a:t>
            </a:r>
          </a:p>
          <a:p>
            <a:pPr marL="742950" lvl="1" indent="-285750" algn="l" fontAlgn="base">
              <a:buFont typeface="Arial" panose="020B0604020202020204" pitchFamily="34" charset="0"/>
              <a:buChar char="•"/>
            </a:pPr>
            <a:r>
              <a:rPr lang="en-US" b="0" i="0" dirty="0">
                <a:solidFill>
                  <a:srgbClr val="273239"/>
                </a:solidFill>
                <a:effectLst/>
                <a:latin typeface="urw-din"/>
              </a:rPr>
              <a:t>Better flow of control definition in asynchronous logic</a:t>
            </a:r>
          </a:p>
          <a:p>
            <a:pPr marL="742950" lvl="1" indent="-285750" algn="l" fontAlgn="base">
              <a:buFont typeface="Arial" panose="020B0604020202020204" pitchFamily="34" charset="0"/>
              <a:buChar char="•"/>
            </a:pPr>
            <a:r>
              <a:rPr lang="en-US" b="0" i="0" dirty="0">
                <a:solidFill>
                  <a:srgbClr val="273239"/>
                </a:solidFill>
                <a:effectLst/>
                <a:latin typeface="urw-din"/>
              </a:rPr>
              <a:t>Better Error Handling</a:t>
            </a:r>
          </a:p>
          <a:p>
            <a:pPr marL="742950" lvl="1" indent="-285750" algn="l" fontAlgn="base">
              <a:buFont typeface="Arial" panose="020B0604020202020204" pitchFamily="34" charset="0"/>
              <a:buChar char="•"/>
            </a:pPr>
            <a:endParaRPr lang="en-US" b="0" i="0" dirty="0">
              <a:solidFill>
                <a:srgbClr val="273239"/>
              </a:solidFill>
              <a:effectLst/>
              <a:latin typeface="urw-din"/>
            </a:endParaRPr>
          </a:p>
          <a:p>
            <a:pPr algn="l" fontAlgn="base">
              <a:buFont typeface="Arial" panose="020B0604020202020204" pitchFamily="34" charset="0"/>
              <a:buChar char="•"/>
            </a:pPr>
            <a:r>
              <a:rPr lang="en-US" b="1" i="0" dirty="0">
                <a:solidFill>
                  <a:srgbClr val="273239"/>
                </a:solidFill>
                <a:effectLst/>
                <a:latin typeface="urw-din"/>
              </a:rPr>
              <a:t>A Promise has four states:</a:t>
            </a:r>
            <a:r>
              <a:rPr lang="en-US" b="0" i="0" dirty="0">
                <a:solidFill>
                  <a:srgbClr val="273239"/>
                </a:solidFill>
                <a:effectLst/>
                <a:latin typeface="urw-din"/>
              </a:rPr>
              <a:t> </a:t>
            </a:r>
          </a:p>
          <a:p>
            <a:pPr marL="742950" lvl="1" indent="-285750" algn="l" fontAlgn="base">
              <a:buFont typeface="Arial" panose="020B0604020202020204" pitchFamily="34" charset="0"/>
              <a:buChar char="•"/>
            </a:pPr>
            <a:r>
              <a:rPr lang="en-US" b="1" i="0" dirty="0">
                <a:solidFill>
                  <a:srgbClr val="273239"/>
                </a:solidFill>
                <a:effectLst/>
                <a:latin typeface="urw-din"/>
              </a:rPr>
              <a:t>fulfilled</a:t>
            </a:r>
            <a:r>
              <a:rPr lang="en-US" b="0" i="0" dirty="0">
                <a:solidFill>
                  <a:srgbClr val="273239"/>
                </a:solidFill>
                <a:effectLst/>
                <a:latin typeface="urw-din"/>
              </a:rPr>
              <a:t>: Action related to the promise succeeded</a:t>
            </a:r>
          </a:p>
          <a:p>
            <a:pPr marL="742950" lvl="1" indent="-285750" algn="l" fontAlgn="base">
              <a:buFont typeface="Arial" panose="020B0604020202020204" pitchFamily="34" charset="0"/>
              <a:buChar char="•"/>
            </a:pPr>
            <a:r>
              <a:rPr lang="en-US" b="1" i="0" dirty="0">
                <a:solidFill>
                  <a:srgbClr val="273239"/>
                </a:solidFill>
                <a:effectLst/>
                <a:latin typeface="urw-din"/>
              </a:rPr>
              <a:t>rejected</a:t>
            </a:r>
            <a:r>
              <a:rPr lang="en-US" b="0" i="0" dirty="0">
                <a:solidFill>
                  <a:srgbClr val="273239"/>
                </a:solidFill>
                <a:effectLst/>
                <a:latin typeface="urw-din"/>
              </a:rPr>
              <a:t>: Action related to the promise failed</a:t>
            </a:r>
          </a:p>
          <a:p>
            <a:pPr marL="742950" lvl="1" indent="-285750" algn="l" fontAlgn="base">
              <a:buFont typeface="Arial" panose="020B0604020202020204" pitchFamily="34" charset="0"/>
              <a:buChar char="•"/>
            </a:pPr>
            <a:r>
              <a:rPr lang="en-US" b="1" i="0" dirty="0">
                <a:solidFill>
                  <a:srgbClr val="273239"/>
                </a:solidFill>
                <a:effectLst/>
                <a:latin typeface="urw-din"/>
              </a:rPr>
              <a:t>pending</a:t>
            </a:r>
            <a:r>
              <a:rPr lang="en-US" b="0" i="0" dirty="0">
                <a:solidFill>
                  <a:srgbClr val="273239"/>
                </a:solidFill>
                <a:effectLst/>
                <a:latin typeface="urw-din"/>
              </a:rPr>
              <a:t>: Promise is still pending i.e. not fulfilled or rejected yet</a:t>
            </a:r>
          </a:p>
          <a:p>
            <a:pPr marL="742950" lvl="1" indent="-285750" algn="l" fontAlgn="base">
              <a:buFont typeface="Arial" panose="020B0604020202020204" pitchFamily="34" charset="0"/>
              <a:buChar char="•"/>
            </a:pPr>
            <a:r>
              <a:rPr lang="en-US" b="1" i="0" dirty="0">
                <a:solidFill>
                  <a:srgbClr val="273239"/>
                </a:solidFill>
                <a:effectLst/>
                <a:latin typeface="urw-din"/>
              </a:rPr>
              <a:t>settled</a:t>
            </a:r>
            <a:r>
              <a:rPr lang="en-US" b="0" i="0" dirty="0">
                <a:solidFill>
                  <a:srgbClr val="273239"/>
                </a:solidFill>
                <a:effectLst/>
                <a:latin typeface="urw-din"/>
              </a:rPr>
              <a:t>: Promise has fulfilled or rejected</a:t>
            </a:r>
          </a:p>
          <a:p>
            <a:endParaRPr lang="en-IN" dirty="0"/>
          </a:p>
          <a:p>
            <a:r>
              <a:rPr lang="en-US" b="1" i="0" dirty="0">
                <a:solidFill>
                  <a:srgbClr val="273239"/>
                </a:solidFill>
                <a:effectLst/>
                <a:latin typeface="urw-din"/>
              </a:rPr>
              <a:t>A promise can be created using Promise constructor.</a:t>
            </a:r>
            <a:r>
              <a:rPr lang="en-US" dirty="0">
                <a:solidFill>
                  <a:srgbClr val="273239"/>
                </a:solidFill>
                <a:latin typeface="urw-din"/>
              </a:rPr>
              <a:t> </a:t>
            </a:r>
            <a:r>
              <a:rPr lang="en-US" b="1" i="0" dirty="0">
                <a:solidFill>
                  <a:srgbClr val="273239"/>
                </a:solidFill>
                <a:effectLst/>
                <a:latin typeface="urw-din"/>
              </a:rPr>
              <a:t>Syntax</a:t>
            </a:r>
            <a:endParaRPr lang="en-US" b="0" i="0" dirty="0">
              <a:solidFill>
                <a:srgbClr val="273239"/>
              </a:solidFill>
              <a:effectLst/>
              <a:latin typeface="urw-din"/>
            </a:endParaRPr>
          </a:p>
          <a:p>
            <a:endParaRPr lang="en-IN" dirty="0"/>
          </a:p>
          <a:p>
            <a:r>
              <a:rPr lang="en-US" dirty="0">
                <a:highlight>
                  <a:srgbClr val="FFFF00"/>
                </a:highlight>
              </a:rPr>
              <a:t>var promise = new Promise(function(resolve, reject){</a:t>
            </a:r>
          </a:p>
          <a:p>
            <a:r>
              <a:rPr lang="en-US" dirty="0">
                <a:highlight>
                  <a:srgbClr val="FFFF00"/>
                </a:highlight>
              </a:rPr>
              <a:t>     //do something</a:t>
            </a:r>
          </a:p>
          <a:p>
            <a:r>
              <a:rPr lang="en-US" dirty="0">
                <a:highlight>
                  <a:srgbClr val="FFFF00"/>
                </a:highlight>
              </a:rPr>
              <a:t>});</a:t>
            </a:r>
            <a:endParaRPr lang="en-IN" dirty="0">
              <a:highlight>
                <a:srgbClr val="FFFF00"/>
              </a:highlight>
            </a:endParaRPr>
          </a:p>
        </p:txBody>
      </p:sp>
    </p:spTree>
    <p:extLst>
      <p:ext uri="{BB962C8B-B14F-4D97-AF65-F5344CB8AC3E}">
        <p14:creationId xmlns:p14="http://schemas.microsoft.com/office/powerpoint/2010/main" val="676647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82194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Calibri (body)"/>
              </a:rPr>
              <a:t>HTML stands for Hyper Text Markup Language.</a:t>
            </a:r>
          </a:p>
          <a:p>
            <a:pPr marL="285750" indent="-285750" algn="just">
              <a:buFont typeface="Wingdings" panose="05000000000000000000" pitchFamily="2" charset="2"/>
              <a:buChar char="§"/>
            </a:pPr>
            <a:r>
              <a:rPr lang="en-US" dirty="0">
                <a:latin typeface="Calibri (body)"/>
              </a:rPr>
              <a:t>It is used to design static web content. HTML is developed and designed by org named W3C – World Wide Web Consortium.</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p:txBody>
      </p:sp>
      <p:pic>
        <p:nvPicPr>
          <p:cNvPr id="6" name="Picture 2">
            <a:extLst>
              <a:ext uri="{FF2B5EF4-FFF2-40B4-BE49-F238E27FC236}">
                <a16:creationId xmlns:a16="http://schemas.microsoft.com/office/drawing/2014/main" id="{7410B293-8EDF-4B9E-A971-00C61FFED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9713" y="896528"/>
            <a:ext cx="2014330" cy="2014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01A2C4-F8B7-47C1-83DB-654D8117D887}"/>
              </a:ext>
            </a:extLst>
          </p:cNvPr>
          <p:cNvSpPr txBox="1"/>
          <p:nvPr/>
        </p:nvSpPr>
        <p:spPr>
          <a:xfrm>
            <a:off x="261764" y="3558848"/>
            <a:ext cx="1826288" cy="369332"/>
          </a:xfrm>
          <a:prstGeom prst="rect">
            <a:avLst/>
          </a:prstGeom>
          <a:noFill/>
        </p:spPr>
        <p:txBody>
          <a:bodyPr wrap="square">
            <a:spAutoFit/>
          </a:bodyPr>
          <a:lstStyle/>
          <a:p>
            <a:r>
              <a:rPr lang="en-US" b="1" dirty="0"/>
              <a:t>History of HTML</a:t>
            </a:r>
          </a:p>
        </p:txBody>
      </p:sp>
      <p:graphicFrame>
        <p:nvGraphicFramePr>
          <p:cNvPr id="10" name="Table 9">
            <a:extLst>
              <a:ext uri="{FF2B5EF4-FFF2-40B4-BE49-F238E27FC236}">
                <a16:creationId xmlns:a16="http://schemas.microsoft.com/office/drawing/2014/main" id="{C877F144-C854-4CFD-887E-30C0876E76B4}"/>
              </a:ext>
            </a:extLst>
          </p:cNvPr>
          <p:cNvGraphicFramePr>
            <a:graphicFrameLocks noGrp="1"/>
          </p:cNvGraphicFramePr>
          <p:nvPr>
            <p:extLst>
              <p:ext uri="{D42A27DB-BD31-4B8C-83A1-F6EECF244321}">
                <p14:modId xmlns:p14="http://schemas.microsoft.com/office/powerpoint/2010/main" val="2696676992"/>
              </p:ext>
            </p:extLst>
          </p:nvPr>
        </p:nvGraphicFramePr>
        <p:xfrm>
          <a:off x="261764" y="3945422"/>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11" name="Straight Connector 10">
            <a:extLst>
              <a:ext uri="{FF2B5EF4-FFF2-40B4-BE49-F238E27FC236}">
                <a16:creationId xmlns:a16="http://schemas.microsoft.com/office/drawing/2014/main" id="{7DFED111-C35C-4CDA-AFC2-2427E8A1A78D}"/>
              </a:ext>
            </a:extLst>
          </p:cNvPr>
          <p:cNvCxnSpPr/>
          <p:nvPr/>
        </p:nvCxnSpPr>
        <p:spPr>
          <a:xfrm>
            <a:off x="5221679" y="3429000"/>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4CCD0E-0C69-42AC-B78A-177E63412A48}"/>
              </a:ext>
            </a:extLst>
          </p:cNvPr>
          <p:cNvSpPr txBox="1"/>
          <p:nvPr/>
        </p:nvSpPr>
        <p:spPr>
          <a:xfrm>
            <a:off x="5286354" y="3554327"/>
            <a:ext cx="6094324" cy="1292662"/>
          </a:xfrm>
          <a:prstGeom prst="rect">
            <a:avLst/>
          </a:prstGeom>
          <a:noFill/>
        </p:spPr>
        <p:txBody>
          <a:bodyPr wrap="square">
            <a:spAutoFit/>
          </a:bodyPr>
          <a:lstStyle/>
          <a:p>
            <a:pPr algn="just"/>
            <a:r>
              <a:rPr lang="en-US" sz="2400" dirty="0"/>
              <a:t>W3C – World Wide Web Consortium</a:t>
            </a:r>
            <a:endParaRPr lang="en-US" sz="2400" b="1" dirty="0"/>
          </a:p>
          <a:p>
            <a:pPr algn="just"/>
            <a:r>
              <a:rPr lang="en-US" sz="1800" b="1" dirty="0"/>
              <a:t>Is an organization and all the browser vendors (chrome, IE, Edge, Firefox) are part of it and comply to w3c standards</a:t>
            </a:r>
          </a:p>
          <a:p>
            <a:pPr algn="just"/>
            <a:r>
              <a:rPr lang="en-US" sz="1800" b="1" dirty="0">
                <a:hlinkClick r:id="rId4"/>
              </a:rPr>
              <a:t>https://www.w3schools.com/</a:t>
            </a:r>
            <a:endParaRPr lang="en-US" sz="1800" b="1" dirty="0"/>
          </a:p>
        </p:txBody>
      </p:sp>
    </p:spTree>
    <p:extLst>
      <p:ext uri="{BB962C8B-B14F-4D97-AF65-F5344CB8AC3E}">
        <p14:creationId xmlns:p14="http://schemas.microsoft.com/office/powerpoint/2010/main" val="175331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041386F-3BAE-42BA-9062-45DA6069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802" y="896528"/>
            <a:ext cx="4043869" cy="404386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HTML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27643" cy="4801314"/>
          </a:xfrm>
          <a:prstGeom prst="rect">
            <a:avLst/>
          </a:prstGeom>
          <a:noFill/>
        </p:spPr>
        <p:txBody>
          <a:bodyPr wrap="square" rtlCol="0">
            <a:spAutoFit/>
          </a:bodyPr>
          <a:lstStyle/>
          <a:p>
            <a:pPr marL="342900" indent="-342900" algn="just">
              <a:buFont typeface="Arial" panose="020B0604020202020204" pitchFamily="34" charset="0"/>
              <a:buChar char="•"/>
            </a:pPr>
            <a:r>
              <a:rPr lang="en-US" dirty="0"/>
              <a:t>All the Browsers directly understand HTML</a:t>
            </a:r>
          </a:p>
          <a:p>
            <a:pPr marL="342900" indent="-342900" algn="just">
              <a:buFont typeface="Arial" panose="020B0604020202020204" pitchFamily="34" charset="0"/>
              <a:buChar char="•"/>
            </a:pPr>
            <a:r>
              <a:rPr lang="en-US" dirty="0"/>
              <a:t>HTML is not programming language</a:t>
            </a:r>
          </a:p>
          <a:p>
            <a:pPr marL="342900" indent="-342900" algn="just">
              <a:buFont typeface="Arial" panose="020B0604020202020204" pitchFamily="34" charset="0"/>
              <a:buChar char="•"/>
            </a:pPr>
            <a:r>
              <a:rPr lang="en-US" dirty="0"/>
              <a:t>HTML is tag based</a:t>
            </a:r>
          </a:p>
          <a:p>
            <a:pPr lvl="1" algn="just"/>
            <a:r>
              <a:rPr lang="en-US" dirty="0"/>
              <a:t>&lt;tagName prop=“val” prop2=“val”</a:t>
            </a:r>
            <a:r>
              <a:rPr lang="en-US" b="1" dirty="0"/>
              <a:t>&gt;content&lt;/</a:t>
            </a:r>
            <a:r>
              <a:rPr lang="en-US" dirty="0"/>
              <a:t>tagName&gt;</a:t>
            </a:r>
          </a:p>
          <a:p>
            <a:pPr marL="342900" indent="-342900">
              <a:buFont typeface="Arial" panose="020B0604020202020204" pitchFamily="34" charset="0"/>
              <a:buChar char="•"/>
            </a:pPr>
            <a:r>
              <a:rPr lang="en-US" dirty="0"/>
              <a:t>All the tags are provided by – W3C – Documentation -  </a:t>
            </a:r>
            <a:r>
              <a:rPr lang="en-US" dirty="0">
                <a:hlinkClick r:id="rId4"/>
              </a:rPr>
              <a:t>https://www.w3schools.com/html/default.asp</a:t>
            </a:r>
            <a:endParaRPr lang="en-US" dirty="0"/>
          </a:p>
          <a:p>
            <a:pPr marL="342900" indent="-342900" algn="just">
              <a:buFont typeface="Arial" panose="020B0604020202020204" pitchFamily="34" charset="0"/>
              <a:buChar char="•"/>
            </a:pPr>
            <a:r>
              <a:rPr lang="en-US" dirty="0"/>
              <a:t>Every HTML page consists of 2 parts </a:t>
            </a:r>
          </a:p>
          <a:p>
            <a:pPr marL="952393" lvl="1" indent="-342900" algn="just">
              <a:buFont typeface="Arial" panose="020B0604020202020204" pitchFamily="34" charset="0"/>
              <a:buChar char="•"/>
            </a:pPr>
            <a:r>
              <a:rPr lang="en-US" dirty="0"/>
              <a:t>Header – Brain of html</a:t>
            </a:r>
          </a:p>
          <a:p>
            <a:pPr marL="952393" lvl="1" indent="-342900" algn="just">
              <a:buFont typeface="Arial" panose="020B0604020202020204" pitchFamily="34" charset="0"/>
              <a:buChar char="•"/>
            </a:pPr>
            <a:r>
              <a:rPr lang="en-US" dirty="0"/>
              <a:t>Body – Content of HTML Document</a:t>
            </a:r>
          </a:p>
          <a:p>
            <a:pPr marL="342900" indent="-342900" algn="just">
              <a:buFont typeface="Arial" panose="020B0604020202020204" pitchFamily="34" charset="0"/>
              <a:buChar char="•"/>
            </a:pPr>
            <a:r>
              <a:rPr lang="en-US" dirty="0"/>
              <a:t>HTML is a tree data structure – this is what is rendered when we execute an HTML and this runtime tree is called DOM (Document Object Model)</a:t>
            </a:r>
          </a:p>
          <a:p>
            <a:pPr marL="342900" indent="-342900" algn="just">
              <a:buFont typeface="Arial" panose="020B0604020202020204" pitchFamily="34" charset="0"/>
              <a:buChar char="•"/>
            </a:pPr>
            <a:r>
              <a:rPr lang="en-US" dirty="0"/>
              <a:t>We can check the DOM by press F12 and going to elements section or we can right click on a web page and select the </a:t>
            </a:r>
            <a:r>
              <a:rPr lang="en-US" b="1" dirty="0"/>
              <a:t>Inspect</a:t>
            </a:r>
            <a:r>
              <a:rPr lang="en-US" dirty="0"/>
              <a:t> option to see the DOM.</a:t>
            </a:r>
          </a:p>
          <a:p>
            <a:pPr marL="342900" indent="-342900" algn="just">
              <a:buFont typeface="Arial" panose="020B0604020202020204" pitchFamily="34" charset="0"/>
              <a:buChar char="•"/>
            </a:pPr>
            <a:r>
              <a:rPr lang="en-US" dirty="0"/>
              <a:t>Every HTML Element can have a id property which uniquely identifies that element on entire page.</a:t>
            </a:r>
          </a:p>
          <a:p>
            <a:pPr marL="342900" indent="-342900" algn="just">
              <a:buFont typeface="Arial" panose="020B0604020202020204" pitchFamily="34" charset="0"/>
              <a:buChar char="•"/>
            </a:pPr>
            <a:r>
              <a:rPr lang="en-US" dirty="0"/>
              <a:t>We can also have a name property which is not unique but help us to understand the semantic meaning of the field.</a:t>
            </a:r>
          </a:p>
        </p:txBody>
      </p:sp>
    </p:spTree>
    <p:extLst>
      <p:ext uri="{BB962C8B-B14F-4D97-AF65-F5344CB8AC3E}">
        <p14:creationId xmlns:p14="http://schemas.microsoft.com/office/powerpoint/2010/main" val="85683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 document</a:t>
            </a:r>
          </a:p>
        </p:txBody>
      </p:sp>
      <p:grpSp>
        <p:nvGrpSpPr>
          <p:cNvPr id="6" name="Group 5">
            <a:extLst>
              <a:ext uri="{FF2B5EF4-FFF2-40B4-BE49-F238E27FC236}">
                <a16:creationId xmlns:a16="http://schemas.microsoft.com/office/drawing/2014/main" id="{6DDB20C0-8C45-4B76-9CCB-BFBD2946B4EA}"/>
              </a:ext>
            </a:extLst>
          </p:cNvPr>
          <p:cNvGrpSpPr/>
          <p:nvPr/>
        </p:nvGrpSpPr>
        <p:grpSpPr>
          <a:xfrm>
            <a:off x="261764" y="899721"/>
            <a:ext cx="10189231" cy="3139321"/>
            <a:chOff x="261764" y="899721"/>
            <a:chExt cx="10189231" cy="3139321"/>
          </a:xfrm>
        </p:grpSpPr>
        <p:sp>
          <p:nvSpPr>
            <p:cNvPr id="7" name="TextBox 6">
              <a:extLst>
                <a:ext uri="{FF2B5EF4-FFF2-40B4-BE49-F238E27FC236}">
                  <a16:creationId xmlns:a16="http://schemas.microsoft.com/office/drawing/2014/main" id="{18B63B0D-D25E-4867-A844-E560CC30AA84}"/>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9" name="Straight Arrow Connector 8">
              <a:extLst>
                <a:ext uri="{FF2B5EF4-FFF2-40B4-BE49-F238E27FC236}">
                  <a16:creationId xmlns:a16="http://schemas.microsoft.com/office/drawing/2014/main" id="{C92C5BFA-31D5-4BE0-B340-5F497A3F7056}"/>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28288F1-882E-4660-8341-C92337EC0D2B}"/>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1" name="TextBox 10">
              <a:extLst>
                <a:ext uri="{FF2B5EF4-FFF2-40B4-BE49-F238E27FC236}">
                  <a16:creationId xmlns:a16="http://schemas.microsoft.com/office/drawing/2014/main" id="{31AEFECE-84FE-413A-AB0B-C9FC8AE1152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2" name="Connector: Elbow 11">
              <a:extLst>
                <a:ext uri="{FF2B5EF4-FFF2-40B4-BE49-F238E27FC236}">
                  <a16:creationId xmlns:a16="http://schemas.microsoft.com/office/drawing/2014/main" id="{6EC80C87-F23A-41CB-8D28-9770004CF28E}"/>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665D7199-AAD8-47F8-BE83-271132967FE4}"/>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4" name="Connector: Elbow 13">
              <a:extLst>
                <a:ext uri="{FF2B5EF4-FFF2-40B4-BE49-F238E27FC236}">
                  <a16:creationId xmlns:a16="http://schemas.microsoft.com/office/drawing/2014/main" id="{9F111F0A-8209-430C-AD52-5C6DB7D249E0}"/>
                </a:ext>
              </a:extLst>
            </p:cNvPr>
            <p:cNvCxnSpPr>
              <a:endCxn id="13"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5" name="TextBox 14">
            <a:extLst>
              <a:ext uri="{FF2B5EF4-FFF2-40B4-BE49-F238E27FC236}">
                <a16:creationId xmlns:a16="http://schemas.microsoft.com/office/drawing/2014/main" id="{EF45B1DD-285C-4302-9049-D1EEF35FF52A}"/>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&lt;noscript&gt;,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Tree>
    <p:extLst>
      <p:ext uri="{BB962C8B-B14F-4D97-AF65-F5344CB8AC3E}">
        <p14:creationId xmlns:p14="http://schemas.microsoft.com/office/powerpoint/2010/main" val="75876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5355312"/>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HTML tags are like keywords which defines that how web browser will format and display the content.</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Many elements have an opening tag and a closing tag — for example, a </a:t>
            </a:r>
            <a:r>
              <a:rPr kumimoji="0" lang="en-US" altLang="en-US" b="0" i="0" u="none" strike="noStrike" cap="none" normalizeH="0" baseline="0" dirty="0">
                <a:ln>
                  <a:noFill/>
                </a:ln>
                <a:effectLst/>
                <a:cs typeface="Courier New" panose="02070309020205020404" pitchFamily="49" charset="0"/>
              </a:rPr>
              <a:t>p</a:t>
            </a:r>
            <a:r>
              <a:rPr kumimoji="0" lang="en-US" altLang="en-US" b="0" i="0" u="none" strike="noStrike" cap="none" normalizeH="0" baseline="0" dirty="0">
                <a:ln>
                  <a:noFill/>
                </a:ln>
                <a:effectLst/>
              </a:rPr>
              <a:t> (paragraph) element has a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followed by the paragraph text, followed by a closing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Some elements don’t have a closing tag. These are called </a:t>
            </a:r>
            <a:r>
              <a:rPr kumimoji="0" lang="en-US" altLang="en-US" b="0" i="1" u="none" strike="noStrike" cap="none" normalizeH="0" baseline="0" dirty="0">
                <a:ln>
                  <a:noFill/>
                </a:ln>
                <a:effectLst/>
              </a:rPr>
              <a:t>empty elements</a:t>
            </a:r>
            <a:r>
              <a:rPr kumimoji="0" lang="en-US" altLang="en-US" b="0" i="0" u="none" strike="noStrike" cap="none" normalizeH="0" baseline="0" dirty="0">
                <a:ln>
                  <a:noFill/>
                </a:ln>
                <a:effectLst/>
              </a:rPr>
              <a:t>. For example, the </a:t>
            </a:r>
            <a:r>
              <a:rPr kumimoji="0" lang="en-US" altLang="en-US" b="0" i="0" u="none" strike="noStrike" cap="none" normalizeH="0" baseline="0" dirty="0">
                <a:ln>
                  <a:noFill/>
                </a:ln>
                <a:effectLst/>
                <a:cs typeface="Courier New" panose="02070309020205020404" pitchFamily="49" charset="0"/>
              </a:rPr>
              <a:t>br</a:t>
            </a:r>
            <a:r>
              <a:rPr kumimoji="0" lang="en-US" altLang="en-US" b="0" i="0" u="none" strike="noStrike" cap="none" normalizeH="0" baseline="0" dirty="0">
                <a:ln>
                  <a:noFill/>
                </a:ln>
                <a:effectLst/>
              </a:rPr>
              <a:t> element for inserting line breaks is simply written </a:t>
            </a:r>
            <a:r>
              <a:rPr kumimoji="0" lang="en-US" altLang="en-US" b="0" i="0" u="none" strike="noStrike" cap="none" normalizeH="0" baseline="0" dirty="0">
                <a:ln>
                  <a:noFill/>
                </a:ln>
                <a:effectLst/>
                <a:cs typeface="Courier New" panose="02070309020205020404" pitchFamily="49" charset="0"/>
              </a:rPr>
              <a:t>&lt;br&gt;</a:t>
            </a:r>
            <a:r>
              <a:rPr kumimoji="0" lang="en-US" altLang="en-US" b="0" i="0" u="none" strike="noStrike" cap="none" normalizeH="0" baseline="0" dirty="0">
                <a:ln>
                  <a:noFill/>
                </a:ln>
                <a:effectLst/>
              </a:rPr>
              <a:t>. </a:t>
            </a:r>
          </a:p>
          <a:p>
            <a:pPr algn="just"/>
            <a:endParaRPr lang="en-US" dirty="0"/>
          </a:p>
          <a:p>
            <a:pPr algn="just"/>
            <a:r>
              <a:rPr lang="en-US" dirty="0"/>
              <a:t>Now let’s look at some common tags used in html page: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i="0" dirty="0">
                <a:solidFill>
                  <a:schemeClr val="accent6"/>
                </a:solidFill>
                <a:effectLst/>
              </a:rPr>
              <a:t>&lt;h1&gt; to &lt;h6&gt; – </a:t>
            </a:r>
            <a:r>
              <a:rPr lang="en-US" dirty="0">
                <a:solidFill>
                  <a:schemeClr val="accent6"/>
                </a:solidFill>
              </a:rPr>
              <a:t>Heading Tags:</a:t>
            </a:r>
            <a:r>
              <a:rPr lang="en-US" dirty="0"/>
              <a:t>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to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tags are used to define HTML headings.</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defines the most important heading.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defines the least important heading.</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&lt;p&gt;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Paragraph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tag defines a paragraph.</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Browsers automatically add a single blank line before and after each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element.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
              <a:tabLst/>
            </a:pPr>
            <a:r>
              <a:rPr lang="en-US" altLang="en-US" dirty="0">
                <a:solidFill>
                  <a:schemeClr val="accent6"/>
                </a:solidFill>
              </a:rPr>
              <a:t>&lt;em&gt; </a:t>
            </a:r>
            <a:r>
              <a:rPr lang="en-US" i="0" dirty="0">
                <a:solidFill>
                  <a:schemeClr val="accent6"/>
                </a:solidFill>
                <a:effectLst/>
              </a:rPr>
              <a:t>–</a:t>
            </a:r>
            <a:r>
              <a:rPr lang="en-US" altLang="en-US" dirty="0">
                <a:solidFill>
                  <a:schemeClr val="accent6"/>
                </a:solidFill>
              </a:rPr>
              <a:t> E</a:t>
            </a:r>
            <a:r>
              <a:rPr lang="en-US" i="0" dirty="0">
                <a:solidFill>
                  <a:schemeClr val="accent6"/>
                </a:solidFill>
                <a:effectLst/>
              </a:rPr>
              <a:t>mphasized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&lt;em&gt;</a:t>
            </a:r>
            <a:r>
              <a:rPr kumimoji="0" lang="en-US" altLang="en-US" i="0" u="none" strike="noStrike" cap="none" normalizeH="0" baseline="0" dirty="0">
                <a:ln>
                  <a:noFill/>
                </a:ln>
                <a:solidFill>
                  <a:srgbClr val="000000"/>
                </a:solidFill>
                <a:effectLst/>
              </a:rPr>
              <a:t> tag is used to define emphasized text. The content inside is typically displayed in </a:t>
            </a:r>
            <a:r>
              <a:rPr kumimoji="0" lang="en-US" altLang="en-US" i="1" u="none" strike="noStrike" cap="none" normalizeH="0" baseline="0" dirty="0">
                <a:ln>
                  <a:noFill/>
                </a:ln>
                <a:solidFill>
                  <a:srgbClr val="000000"/>
                </a:solidFill>
                <a:effectLst/>
              </a:rPr>
              <a:t>italic</a:t>
            </a:r>
            <a:r>
              <a:rPr kumimoji="0" lang="en-US" altLang="en-US" i="0" u="none" strike="noStrike" cap="none" normalizeH="0" baseline="0" dirty="0">
                <a:ln>
                  <a:noFill/>
                </a:ln>
                <a:solidFill>
                  <a:srgbClr val="000000"/>
                </a:solidFill>
                <a:effectLst/>
              </a:rPr>
              <a: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dirty="0">
                <a:solidFill>
                  <a:schemeClr val="accent6"/>
                </a:solidFill>
              </a:rPr>
              <a:t>&lt;b&gt; Tag: </a:t>
            </a:r>
            <a:r>
              <a:rPr lang="en-US" altLang="en-US" dirty="0"/>
              <a:t>The </a:t>
            </a:r>
            <a:r>
              <a:rPr lang="en-US" altLang="en-US" dirty="0">
                <a:solidFill>
                  <a:schemeClr val="accent6"/>
                </a:solidFill>
              </a:rPr>
              <a:t>&lt;b&gt; </a:t>
            </a:r>
            <a:r>
              <a:rPr lang="en-US" altLang="en-US" dirty="0"/>
              <a:t>tag specifies bold text without any extra importance.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&lt;br&gt;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&lt;br&gt;</a:t>
            </a:r>
            <a:r>
              <a:rPr kumimoji="0" lang="en-US" altLang="en-US" b="0" i="0" u="none" strike="noStrike" cap="none" normalizeH="0" baseline="0" dirty="0">
                <a:ln>
                  <a:noFill/>
                </a:ln>
                <a:solidFill>
                  <a:srgbClr val="000000"/>
                </a:solidFill>
                <a:effectLst/>
              </a:rPr>
              <a:t> tag inserts a single line break.</a:t>
            </a:r>
            <a:r>
              <a:rPr kumimoji="0" lang="en-US" altLang="en-US" b="0" i="0" u="none" strike="noStrike" cap="none" normalizeH="0" baseline="0" dirty="0">
                <a:ln>
                  <a:noFill/>
                </a:ln>
                <a:solidFill>
                  <a:schemeClr val="tx1"/>
                </a:solidFill>
                <a:effectLst/>
              </a:rPr>
              <a:t> </a:t>
            </a:r>
          </a:p>
          <a:p>
            <a:pPr marR="0" lvl="0" algn="just" defTabSz="914400" rtl="0" eaLnBrk="0" fontAlgn="base" latinLnBrk="0" hangingPunct="0">
              <a:spcBef>
                <a:spcPct val="0"/>
              </a:spcBef>
              <a:spcAft>
                <a:spcPct val="0"/>
              </a:spcAft>
              <a:buClrTx/>
              <a:buSzTx/>
              <a:tabLst/>
            </a:pPr>
            <a:endParaRPr lang="en-US" altLang="en-US" dirty="0"/>
          </a:p>
        </p:txBody>
      </p:sp>
      <p:pic>
        <p:nvPicPr>
          <p:cNvPr id="16" name="Picture 15">
            <a:extLst>
              <a:ext uri="{FF2B5EF4-FFF2-40B4-BE49-F238E27FC236}">
                <a16:creationId xmlns:a16="http://schemas.microsoft.com/office/drawing/2014/main" id="{C3AF016B-BC91-4E70-AD4C-72C8FFEBAC78}"/>
              </a:ext>
            </a:extLst>
          </p:cNvPr>
          <p:cNvPicPr>
            <a:picLocks noChangeAspect="1"/>
          </p:cNvPicPr>
          <p:nvPr/>
        </p:nvPicPr>
        <p:blipFill>
          <a:blip r:embed="rId2"/>
          <a:stretch>
            <a:fillRect/>
          </a:stretch>
        </p:blipFill>
        <p:spPr>
          <a:xfrm>
            <a:off x="3073933" y="5829667"/>
            <a:ext cx="6044133" cy="8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699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HTML Tags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63123"/>
            <a:ext cx="11930236" cy="4204356"/>
          </a:xfrm>
          <a:prstGeom prst="rect">
            <a:avLst/>
          </a:prstGeom>
          <a:noFill/>
        </p:spPr>
        <p:txBody>
          <a:bodyPr wrap="square" rtlCol="0">
            <a:spAutoFit/>
          </a:bodyPr>
          <a:lstStyle/>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&lt;title&gt; – Title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&lt;title&gt;</a:t>
            </a:r>
            <a:r>
              <a:rPr kumimoji="0" lang="en-US" altLang="en-US" i="0" u="none" strike="noStrike" cap="none" normalizeH="0" baseline="0" dirty="0">
                <a:ln>
                  <a:noFill/>
                </a:ln>
                <a:solidFill>
                  <a:srgbClr val="000000"/>
                </a:solidFill>
                <a:effectLst/>
              </a:rPr>
              <a:t> tag defines the title of the document. The title must be text-only, and it is shown in the browser's title bar or in the page's tab.</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&lt;meta&gt; – Meta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&lt;meta&gt;</a:t>
            </a:r>
            <a:r>
              <a:rPr kumimoji="0" lang="en-US" altLang="en-US" i="0" u="none" strike="noStrike" cap="none" normalizeH="0" baseline="0" dirty="0">
                <a:ln>
                  <a:noFill/>
                </a:ln>
                <a:solidFill>
                  <a:srgbClr val="000000"/>
                </a:solidFill>
                <a:effectLst/>
              </a:rPr>
              <a:t> tag defines metadata about an HTML document. Metadata is data (information) about data.</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&lt;a&gt; </a:t>
            </a:r>
            <a:r>
              <a:rPr lang="en-US" i="0" dirty="0">
                <a:solidFill>
                  <a:schemeClr val="accent6"/>
                </a:solidFill>
                <a:effectLst/>
              </a:rPr>
              <a:t>–</a:t>
            </a:r>
            <a:r>
              <a:rPr lang="en-US" altLang="en-US" dirty="0">
                <a:solidFill>
                  <a:schemeClr val="accent6"/>
                </a:solidFill>
              </a:rPr>
              <a:t> Anchor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tag defines a hyperlink, which is used to link from one page to another.</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The most important attribute of 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element is the </a:t>
            </a:r>
            <a:r>
              <a:rPr kumimoji="0" lang="en-US" altLang="en-US" i="0" u="none" strike="noStrike" cap="none" normalizeH="0" baseline="0" dirty="0">
                <a:ln>
                  <a:noFill/>
                </a:ln>
                <a:solidFill>
                  <a:srgbClr val="DC143C"/>
                </a:solidFill>
                <a:effectLst/>
              </a:rPr>
              <a:t>href</a:t>
            </a:r>
            <a:r>
              <a:rPr kumimoji="0" lang="en-US" altLang="en-US" i="0" u="none" strike="noStrike" cap="none" normalizeH="0" baseline="0" dirty="0">
                <a:ln>
                  <a:noFill/>
                </a:ln>
                <a:solidFill>
                  <a:srgbClr val="000000"/>
                </a:solidFill>
                <a:effectLst/>
              </a:rPr>
              <a:t> attribute, which indicates the link's destination.</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&lt;img&gt;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Image Tag: </a:t>
            </a:r>
            <a:r>
              <a:rPr kumimoji="0" lang="en-US" altLang="en-US" i="0" u="none" strike="noStrike" cap="none" normalizeH="0" baseline="0" dirty="0">
                <a:ln>
                  <a:noFill/>
                </a:ln>
                <a:effectLst/>
              </a:rPr>
              <a:t>The &lt;</a:t>
            </a:r>
            <a:r>
              <a:rPr kumimoji="0" lang="en-US" altLang="en-US" i="0" u="none" strike="noStrike" cap="none" normalizeH="0" baseline="0" dirty="0">
                <a:ln>
                  <a:noFill/>
                </a:ln>
                <a:effectLst/>
                <a:cs typeface="Courier New" panose="02070309020205020404" pitchFamily="49" charset="0"/>
              </a:rPr>
              <a:t>img&gt; tag is used to embed an image in HTML Page.</a:t>
            </a:r>
            <a:r>
              <a:rPr kumimoji="0" lang="en-US" altLang="en-US" i="0" u="none" strike="noStrike" cap="none" normalizeH="0" baseline="0" dirty="0">
                <a:ln>
                  <a:noFill/>
                </a:ln>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&lt;input&gt; – Input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tag specifies an input field where the user can enter data.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important form element.</a:t>
            </a:r>
            <a:r>
              <a:rPr kumimoji="0" lang="en-US" altLang="en-US" b="0"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b="0" i="0" u="none" strike="noStrike" cap="none" normalizeH="0" baseline="0" dirty="0">
                <a:ln>
                  <a:noFill/>
                </a:ln>
                <a:solidFill>
                  <a:schemeClr val="accent6"/>
                </a:solidFill>
                <a:effectLst/>
              </a:rPr>
              <a:t>&lt;label&gt; – Label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&lt;label&gt;</a:t>
            </a:r>
            <a:r>
              <a:rPr kumimoji="0" lang="en-US" altLang="en-US" b="0" i="0" u="none" strike="noStrike" cap="none" normalizeH="0" baseline="0" dirty="0">
                <a:ln>
                  <a:noFill/>
                </a:ln>
                <a:solidFill>
                  <a:srgbClr val="000000"/>
                </a:solidFill>
                <a:effectLst/>
              </a:rPr>
              <a:t> tag defines a label for several elements like &lt;input&gt; tag.</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11558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HTML Tags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Create a simple HTML page using the basic HTML Tags like &lt;h1&gt; to &lt;h6&gt;, &lt;p&gt;, &lt;em&gt;, &lt;b&gt;, &lt;img&gt; and &lt;a&gt;.</a:t>
            </a:r>
          </a:p>
          <a:p>
            <a:endParaRPr lang="en-US" dirty="0"/>
          </a:p>
          <a:p>
            <a:r>
              <a:rPr lang="en-US" dirty="0"/>
              <a:t>Code Links:</a:t>
            </a:r>
          </a:p>
          <a:p>
            <a:pPr marL="285750" indent="-285750">
              <a:buFontTx/>
              <a:buChar char="-"/>
            </a:pPr>
            <a:r>
              <a:rPr lang="en-US" dirty="0"/>
              <a:t>index.html</a:t>
            </a:r>
          </a:p>
          <a:p>
            <a:pPr marL="285750" indent="-285750">
              <a:buFontTx/>
              <a:buChar char="-"/>
            </a:pPr>
            <a:r>
              <a:rPr lang="en-US" dirty="0"/>
              <a:t>image</a:t>
            </a:r>
          </a:p>
        </p:txBody>
      </p:sp>
    </p:spTree>
    <p:extLst>
      <p:ext uri="{BB962C8B-B14F-4D97-AF65-F5344CB8AC3E}">
        <p14:creationId xmlns:p14="http://schemas.microsoft.com/office/powerpoint/2010/main" val="522244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Form Submit and Input Field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2585323"/>
          </a:xfrm>
          <a:prstGeom prst="rect">
            <a:avLst/>
          </a:prstGeom>
          <a:noFill/>
        </p:spPr>
        <p:txBody>
          <a:bodyPr wrap="square" rtlCol="0">
            <a:spAutoFit/>
          </a:bodyPr>
          <a:lstStyle/>
          <a:p>
            <a:pPr algn="just"/>
            <a:r>
              <a:rPr lang="en-US" b="1" i="0" dirty="0">
                <a:solidFill>
                  <a:srgbClr val="000000"/>
                </a:solidFill>
                <a:effectLst/>
              </a:rPr>
              <a:t>Form in HTML</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a container for different types of input elements, such as: text fields, checkboxes, radio buttons, submit buttons, etc.</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used to create an HTML form for user input.</a:t>
            </a:r>
          </a:p>
          <a:p>
            <a:pPr marL="285750" indent="-285750" algn="just">
              <a:buFont typeface="Wingdings" panose="05000000000000000000" pitchFamily="2" charset="2"/>
              <a:buChar char="§"/>
            </a:pPr>
            <a:r>
              <a:rPr lang="en-US" b="0" i="0" dirty="0">
                <a:solidFill>
                  <a:srgbClr val="000000"/>
                </a:solidFill>
                <a:effectLst/>
              </a:rPr>
              <a:t>The user input is most often sent to a server for processing.</a:t>
            </a:r>
            <a:r>
              <a:rPr kumimoji="0" lang="en-US" altLang="en-US" b="0" i="0" u="none" strike="noStrike" cap="none" normalizeH="0" baseline="0" dirty="0">
                <a:ln>
                  <a:noFill/>
                </a:ln>
                <a:solidFill>
                  <a:schemeClr val="tx1"/>
                </a:solidFill>
                <a:effectLst/>
              </a:rPr>
              <a:t> </a:t>
            </a:r>
          </a:p>
          <a:p>
            <a:pPr algn="just"/>
            <a:endParaRPr lang="en-US" altLang="en-US" dirty="0"/>
          </a:p>
          <a:p>
            <a:pPr algn="just"/>
            <a:r>
              <a:rPr kumimoji="0" lang="en-US" altLang="en-US" b="1" i="0" u="none" strike="noStrike" cap="none" normalizeH="0" baseline="0" dirty="0">
                <a:ln>
                  <a:noFill/>
                </a:ln>
                <a:solidFill>
                  <a:schemeClr val="tx1"/>
                </a:solidFill>
                <a:effectLst/>
              </a:rPr>
              <a:t>Submit Button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 type="submit"&gt;</a:t>
            </a:r>
            <a:r>
              <a:rPr kumimoji="0" lang="en-US" altLang="en-US" b="0" i="0" u="none" strike="noStrike" cap="none" normalizeH="0" baseline="0" dirty="0">
                <a:ln>
                  <a:noFill/>
                </a:ln>
                <a:solidFill>
                  <a:srgbClr val="000000"/>
                </a:solidFill>
                <a:effectLst/>
              </a:rPr>
              <a:t> defines a button for submitting the form data to a form-handler.</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form-handler is typically a file on the server or a web page with a script for processing input data.</a:t>
            </a:r>
            <a:endParaRPr kumimoji="0" lang="en-US" altLang="en-US"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5095BE95-C31E-4F50-9E02-3D2E5DC35BD5}"/>
              </a:ext>
            </a:extLst>
          </p:cNvPr>
          <p:cNvPicPr>
            <a:picLocks noChangeAspect="1"/>
          </p:cNvPicPr>
          <p:nvPr/>
        </p:nvPicPr>
        <p:blipFill>
          <a:blip r:embed="rId2"/>
          <a:stretch>
            <a:fillRect/>
          </a:stretch>
        </p:blipFill>
        <p:spPr>
          <a:xfrm>
            <a:off x="8461509" y="3429000"/>
            <a:ext cx="2961897" cy="1443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D3F83A-0ACD-40A0-A65F-CAF30ECAA7E0}"/>
              </a:ext>
            </a:extLst>
          </p:cNvPr>
          <p:cNvSpPr txBox="1"/>
          <p:nvPr/>
        </p:nvSpPr>
        <p:spPr>
          <a:xfrm>
            <a:off x="261764" y="3364413"/>
            <a:ext cx="7385032" cy="2862322"/>
          </a:xfrm>
          <a:prstGeom prst="rect">
            <a:avLst/>
          </a:prstGeom>
          <a:noFill/>
        </p:spPr>
        <p:txBody>
          <a:bodyPr wrap="square" rtlCol="0">
            <a:spAutoFit/>
          </a:bodyPr>
          <a:lstStyle/>
          <a:p>
            <a:r>
              <a:rPr lang="en-US" b="1" dirty="0"/>
              <a:t>The &lt;input&gt; Element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used form element.</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An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can be displayed in many ways, depending on the </a:t>
            </a:r>
            <a:r>
              <a:rPr kumimoji="0" lang="en-US" altLang="en-US" b="0" i="0" u="none" strike="noStrike" cap="none" normalizeH="0" baseline="0" dirty="0">
                <a:ln>
                  <a:noFill/>
                </a:ln>
                <a:solidFill>
                  <a:srgbClr val="DC143C"/>
                </a:solidFill>
                <a:effectLst/>
              </a:rPr>
              <a:t>type</a:t>
            </a:r>
            <a:r>
              <a:rPr kumimoji="0" lang="en-US" altLang="en-US" b="0" i="0" u="none" strike="noStrike" cap="none" normalizeH="0" baseline="0" dirty="0">
                <a:ln>
                  <a:noFill/>
                </a:ln>
                <a:solidFill>
                  <a:srgbClr val="000000"/>
                </a:solidFill>
                <a:effectLst/>
              </a:rPr>
              <a:t> attribute.</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r>
              <a:rPr lang="en-US" b="0" i="0" dirty="0">
                <a:solidFill>
                  <a:srgbClr val="000000"/>
                </a:solidFill>
                <a:effectLst/>
              </a:rPr>
              <a:t>Here are some examples:</a:t>
            </a: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"color"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"number"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"date"</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"email"</a:t>
            </a:r>
            <a:r>
              <a:rPr lang="en-US" b="0" dirty="0">
                <a:solidFill>
                  <a:srgbClr val="800000"/>
                </a:solidFill>
                <a:effectLst/>
              </a:rPr>
              <a:t>&gt;</a:t>
            </a:r>
            <a:endParaRPr lang="en-US" b="0" dirty="0">
              <a:solidFill>
                <a:srgbClr val="000000"/>
              </a:solidFill>
              <a:effectLst/>
            </a:endParaRPr>
          </a:p>
        </p:txBody>
      </p:sp>
      <p:pic>
        <p:nvPicPr>
          <p:cNvPr id="12" name="Picture 11">
            <a:extLst>
              <a:ext uri="{FF2B5EF4-FFF2-40B4-BE49-F238E27FC236}">
                <a16:creationId xmlns:a16="http://schemas.microsoft.com/office/drawing/2014/main" id="{432B3624-03BA-466C-9767-752EEC4019C4}"/>
              </a:ext>
            </a:extLst>
          </p:cNvPr>
          <p:cNvPicPr>
            <a:picLocks noChangeAspect="1"/>
          </p:cNvPicPr>
          <p:nvPr/>
        </p:nvPicPr>
        <p:blipFill>
          <a:blip r:embed="rId3"/>
          <a:stretch>
            <a:fillRect/>
          </a:stretch>
        </p:blipFill>
        <p:spPr>
          <a:xfrm>
            <a:off x="4170573" y="5306435"/>
            <a:ext cx="6867432" cy="707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6271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 and Form Submit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lgn="just">
              <a:buFontTx/>
              <a:buChar char="-"/>
            </a:pPr>
            <a:r>
              <a:rPr lang="en-US" dirty="0"/>
              <a:t>Create a form using the input and label elements and also create a submit button using the input field of type submit.</a:t>
            </a:r>
          </a:p>
          <a:p>
            <a:pPr marL="285750" indent="-285750" algn="just">
              <a:buFontTx/>
              <a:buChar char="-"/>
            </a:pPr>
            <a:r>
              <a:rPr lang="en-US" dirty="0"/>
              <a:t>Also check the different type of input field by changing the type attribute of the input tag.</a:t>
            </a:r>
          </a:p>
          <a:p>
            <a:pPr marL="285750" indent="-285750" algn="just">
              <a:buFontTx/>
              <a:buChar char="-"/>
            </a:pPr>
            <a:r>
              <a:rPr lang="en-US" dirty="0"/>
              <a:t>You can check all the values in the type attribute on the w3c documentation for the input tag: </a:t>
            </a:r>
            <a:r>
              <a:rPr lang="en-US" dirty="0">
                <a:hlinkClick r:id="rId2"/>
              </a:rPr>
              <a:t>https://www.w3schools.com/tags/tag_input.asp</a:t>
            </a:r>
            <a:endParaRPr lang="en-US" dirty="0"/>
          </a:p>
          <a:p>
            <a:pPr algn="just"/>
            <a:endParaRPr lang="en-US" dirty="0"/>
          </a:p>
          <a:p>
            <a:pPr algn="just"/>
            <a:r>
              <a:rPr lang="en-US" dirty="0"/>
              <a:t>Code Links: </a:t>
            </a:r>
          </a:p>
          <a:p>
            <a:pPr marL="285750" indent="-285750" algn="just">
              <a:buFontTx/>
              <a:buChar char="-"/>
            </a:pPr>
            <a:r>
              <a:rPr lang="en-US" dirty="0"/>
              <a:t>index.html</a:t>
            </a:r>
          </a:p>
        </p:txBody>
      </p:sp>
    </p:spTree>
    <p:extLst>
      <p:ext uri="{BB962C8B-B14F-4D97-AF65-F5344CB8AC3E}">
        <p14:creationId xmlns:p14="http://schemas.microsoft.com/office/powerpoint/2010/main" val="385914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Tree>
    <p:extLst>
      <p:ext uri="{BB962C8B-B14F-4D97-AF65-F5344CB8AC3E}">
        <p14:creationId xmlns:p14="http://schemas.microsoft.com/office/powerpoint/2010/main" val="369039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87968"/>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3" name="TextBox 2">
            <a:extLst>
              <a:ext uri="{FF2B5EF4-FFF2-40B4-BE49-F238E27FC236}">
                <a16:creationId xmlns:a16="http://schemas.microsoft.com/office/drawing/2014/main" id="{73A79EAA-1647-4107-B296-669CE3D2F38F}"/>
              </a:ext>
            </a:extLst>
          </p:cNvPr>
          <p:cNvSpPr txBox="1"/>
          <p:nvPr/>
        </p:nvSpPr>
        <p:spPr>
          <a:xfrm>
            <a:off x="302707" y="787968"/>
            <a:ext cx="5353730" cy="440120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400" dirty="0"/>
              <a:t>What is SAP UI5?</a:t>
            </a:r>
          </a:p>
          <a:p>
            <a:pPr marL="285750" indent="-285750">
              <a:buClr>
                <a:schemeClr val="tx1"/>
              </a:buClr>
              <a:buFont typeface="Arial" panose="020B0604020202020204" pitchFamily="34" charset="0"/>
              <a:buChar char="•"/>
            </a:pPr>
            <a:r>
              <a:rPr lang="en-US" sz="1400" dirty="0"/>
              <a:t>Evolution of SAP’s UI technology</a:t>
            </a:r>
          </a:p>
          <a:p>
            <a:pPr marL="285750" indent="-285750">
              <a:buClr>
                <a:schemeClr val="tx1"/>
              </a:buClr>
              <a:buFont typeface="Arial" panose="020B0604020202020204" pitchFamily="34" charset="0"/>
              <a:buChar char="•"/>
            </a:pPr>
            <a:r>
              <a:rPr lang="en-US" sz="1400" dirty="0"/>
              <a:t>Tools to develop the UI5 and Fiori apps</a:t>
            </a:r>
          </a:p>
          <a:p>
            <a:pPr marL="285750" indent="-285750">
              <a:buClr>
                <a:schemeClr val="tx1"/>
              </a:buClr>
              <a:buFont typeface="Arial" panose="020B0604020202020204" pitchFamily="34" charset="0"/>
              <a:buChar char="•"/>
            </a:pPr>
            <a:r>
              <a:rPr lang="en-US" sz="1400" dirty="0"/>
              <a:t>UI5 Vs Fiori</a:t>
            </a:r>
          </a:p>
          <a:p>
            <a:pPr marL="285750" indent="-285750">
              <a:buClr>
                <a:schemeClr val="tx1"/>
              </a:buClr>
              <a:buFont typeface="Arial" panose="020B0604020202020204" pitchFamily="34" charset="0"/>
              <a:buChar char="•"/>
            </a:pPr>
            <a:r>
              <a:rPr lang="en-US" sz="1400" dirty="0"/>
              <a:t>BAS v/s VS Code</a:t>
            </a:r>
          </a:p>
          <a:p>
            <a:pPr marL="285750" indent="-285750">
              <a:buClr>
                <a:schemeClr val="tx1"/>
              </a:buClr>
              <a:buFont typeface="Arial" panose="020B0604020202020204" pitchFamily="34" charset="0"/>
              <a:buChar char="•"/>
            </a:pPr>
            <a:r>
              <a:rPr lang="en-US" sz="1400" dirty="0"/>
              <a:t>Introduction to BTP</a:t>
            </a:r>
          </a:p>
          <a:p>
            <a:pPr marL="285750" indent="-285750">
              <a:buClr>
                <a:schemeClr val="tx1"/>
              </a:buClr>
              <a:buFont typeface="Arial" panose="020B0604020202020204" pitchFamily="34" charset="0"/>
              <a:buChar char="•"/>
            </a:pPr>
            <a:r>
              <a:rPr lang="en-US" sz="1400" dirty="0"/>
              <a:t>Creating our first project</a:t>
            </a:r>
          </a:p>
          <a:p>
            <a:pPr marL="285750" indent="-285750">
              <a:buClr>
                <a:schemeClr val="tx1"/>
              </a:buClr>
              <a:buFont typeface="Arial" panose="020B0604020202020204" pitchFamily="34" charset="0"/>
              <a:buChar char="•"/>
            </a:pPr>
            <a:r>
              <a:rPr lang="en-US" sz="1400" dirty="0"/>
              <a:t>Introduction to Client Server Architecture</a:t>
            </a:r>
          </a:p>
          <a:p>
            <a:pPr marL="285750" indent="-285750">
              <a:buClr>
                <a:schemeClr val="tx1"/>
              </a:buClr>
              <a:buFont typeface="Arial" panose="020B0604020202020204" pitchFamily="34" charset="0"/>
              <a:buChar char="•"/>
            </a:pPr>
            <a:r>
              <a:rPr lang="en-US" sz="1400" dirty="0"/>
              <a:t>Introduction to HTML</a:t>
            </a:r>
          </a:p>
          <a:p>
            <a:pPr marL="285750" indent="-285750">
              <a:buClr>
                <a:schemeClr val="tx1"/>
              </a:buClr>
              <a:buFont typeface="Arial" panose="020B0604020202020204" pitchFamily="34" charset="0"/>
              <a:buChar char="•"/>
            </a:pPr>
            <a:r>
              <a:rPr lang="en-US" sz="1400" dirty="0"/>
              <a:t>HTML5 Basics</a:t>
            </a:r>
          </a:p>
          <a:p>
            <a:pPr marL="285750" indent="-285750">
              <a:buClr>
                <a:schemeClr val="tx1"/>
              </a:buClr>
              <a:buFont typeface="Arial" panose="020B0604020202020204" pitchFamily="34" charset="0"/>
              <a:buChar char="•"/>
            </a:pPr>
            <a:r>
              <a:rPr lang="en-US" sz="1400" dirty="0"/>
              <a:t>Structure of HTML Document</a:t>
            </a:r>
          </a:p>
          <a:p>
            <a:pPr marL="285750" indent="-285750">
              <a:buClr>
                <a:schemeClr val="tx1"/>
              </a:buClr>
              <a:buFont typeface="Arial" panose="020B0604020202020204" pitchFamily="34" charset="0"/>
              <a:buChar char="•"/>
            </a:pPr>
            <a:r>
              <a:rPr lang="en-US" sz="1400" dirty="0"/>
              <a:t>Introduction to Basic HTML Tags</a:t>
            </a:r>
          </a:p>
          <a:p>
            <a:pPr marL="285750" indent="-285750">
              <a:buClr>
                <a:schemeClr val="tx1"/>
              </a:buClr>
              <a:buFont typeface="Arial" panose="020B0604020202020204" pitchFamily="34" charset="0"/>
              <a:buChar char="•"/>
            </a:pPr>
            <a:r>
              <a:rPr lang="en-US" sz="1400" dirty="0"/>
              <a:t>Form and Form Submit in HTML</a:t>
            </a:r>
          </a:p>
          <a:p>
            <a:pPr marL="285750" indent="-285750">
              <a:buClr>
                <a:schemeClr val="tx1"/>
              </a:buClr>
              <a:buFont typeface="Arial" panose="020B0604020202020204" pitchFamily="34" charset="0"/>
              <a:buChar char="•"/>
            </a:pPr>
            <a:r>
              <a:rPr lang="en-US" sz="1400" dirty="0"/>
              <a:t>Different Type of Input Field in HTML</a:t>
            </a:r>
          </a:p>
          <a:p>
            <a:pPr marL="285750" indent="-285750">
              <a:buClr>
                <a:schemeClr val="tx1"/>
              </a:buClr>
              <a:buFont typeface="Arial" panose="020B0604020202020204" pitchFamily="34" charset="0"/>
              <a:buChar char="•"/>
            </a:pPr>
            <a:r>
              <a:rPr lang="en-US" sz="1400" dirty="0"/>
              <a:t>Creating UI5 Project</a:t>
            </a:r>
          </a:p>
          <a:p>
            <a:pPr marL="285750" indent="-285750">
              <a:buClr>
                <a:schemeClr val="tx1"/>
              </a:buClr>
              <a:buFont typeface="Arial" panose="020B0604020202020204" pitchFamily="34" charset="0"/>
              <a:buChar char="•"/>
            </a:pPr>
            <a:r>
              <a:rPr lang="en-US" sz="1400" dirty="0"/>
              <a:t>Understanding SAP UI </a:t>
            </a:r>
            <a:r>
              <a:rPr lang="en-US" sz="1400" dirty="0" err="1"/>
              <a:t>Api</a:t>
            </a:r>
            <a:r>
              <a:rPr lang="en-US" sz="1400" dirty="0"/>
              <a:t> reference with Controls </a:t>
            </a:r>
          </a:p>
          <a:p>
            <a:pPr marL="285750" indent="-285750">
              <a:buClr>
                <a:schemeClr val="tx1"/>
              </a:buClr>
              <a:buFont typeface="Arial" panose="020B0604020202020204" pitchFamily="34" charset="0"/>
              <a:buChar char="•"/>
            </a:pPr>
            <a:r>
              <a:rPr lang="en-US" sz="1400" dirty="0"/>
              <a:t>Controls and Its importance </a:t>
            </a:r>
          </a:p>
          <a:p>
            <a:pPr marL="285750" indent="-285750">
              <a:buClr>
                <a:schemeClr val="tx1"/>
              </a:buClr>
              <a:buFont typeface="Arial" panose="020B0604020202020204" pitchFamily="34" charset="0"/>
              <a:buChar char="•"/>
            </a:pPr>
            <a:r>
              <a:rPr lang="en-US" sz="1400" dirty="0"/>
              <a:t>Controls </a:t>
            </a:r>
          </a:p>
          <a:p>
            <a:pPr lvl="1">
              <a:buClr>
                <a:schemeClr val="tx1"/>
              </a:buClr>
            </a:pPr>
            <a:r>
              <a:rPr lang="en-US" sz="1400" dirty="0"/>
              <a:t> -Properties </a:t>
            </a:r>
          </a:p>
          <a:p>
            <a:pPr lvl="1">
              <a:buClr>
                <a:schemeClr val="tx1"/>
              </a:buClr>
            </a:pPr>
            <a:r>
              <a:rPr lang="en-US" sz="1400" dirty="0"/>
              <a:t>- </a:t>
            </a:r>
            <a:r>
              <a:rPr lang="en-US" sz="1400" dirty="0" err="1"/>
              <a:t>Aggregtions</a:t>
            </a:r>
            <a:r>
              <a:rPr lang="en-US" sz="1400" dirty="0"/>
              <a:t> </a:t>
            </a:r>
          </a:p>
        </p:txBody>
      </p:sp>
    </p:spTree>
    <p:extLst>
      <p:ext uri="{BB962C8B-B14F-4D97-AF65-F5344CB8AC3E}">
        <p14:creationId xmlns:p14="http://schemas.microsoft.com/office/powerpoint/2010/main" val="2321857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Ordered and Unordered List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53536" cy="2308324"/>
          </a:xfrm>
          <a:prstGeom prst="rect">
            <a:avLst/>
          </a:prstGeom>
          <a:noFill/>
        </p:spPr>
        <p:txBody>
          <a:bodyPr wrap="square" rtlCol="0">
            <a:spAutoFit/>
          </a:bodyPr>
          <a:lstStyle/>
          <a:p>
            <a:pPr algn="just"/>
            <a:r>
              <a:rPr lang="en-US" b="0" i="0" dirty="0">
                <a:solidFill>
                  <a:srgbClr val="000000"/>
                </a:solidFill>
                <a:effectLst/>
              </a:rPr>
              <a:t>HTML lists allow web developers to group a set of related items in lists.</a:t>
            </a:r>
          </a:p>
          <a:p>
            <a:pPr algn="just"/>
            <a:r>
              <a:rPr lang="en-US" b="1" dirty="0">
                <a:solidFill>
                  <a:srgbClr val="000000"/>
                </a:solidFill>
              </a:rPr>
              <a:t>Unordered HTML List: </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unordered list starts with the </a:t>
            </a:r>
            <a:r>
              <a:rPr kumimoji="0" lang="en-US" altLang="en-US" b="0" i="0" u="none" strike="noStrike" cap="none" normalizeH="0" baseline="0" dirty="0">
                <a:ln>
                  <a:noFill/>
                </a:ln>
                <a:solidFill>
                  <a:srgbClr val="DC143C"/>
                </a:solidFill>
                <a:effectLst/>
              </a:rPr>
              <a:t>&lt;ul&gt;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bullets (small black circles) by default.</a:t>
            </a:r>
            <a:endParaRPr lang="en-US" dirty="0"/>
          </a:p>
          <a:p>
            <a:pPr algn="just"/>
            <a:endParaRPr lang="en-US" dirty="0">
              <a:solidFill>
                <a:srgbClr val="000000"/>
              </a:solidFill>
            </a:endParaRPr>
          </a:p>
          <a:p>
            <a:pPr algn="just"/>
            <a:r>
              <a:rPr lang="en-US" b="1" dirty="0">
                <a:solidFill>
                  <a:srgbClr val="000000"/>
                </a:solidFill>
              </a:rPr>
              <a:t>Ordered HTML List:</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ordered list starts with the </a:t>
            </a:r>
            <a:r>
              <a:rPr kumimoji="0" lang="en-US" altLang="en-US" b="0" i="0" u="none" strike="noStrike" cap="none" normalizeH="0" baseline="0" dirty="0">
                <a:ln>
                  <a:noFill/>
                </a:ln>
                <a:solidFill>
                  <a:srgbClr val="DC143C"/>
                </a:solidFill>
                <a:effectLst/>
              </a:rPr>
              <a:t>&lt;ol&gt;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numbers by default.</a:t>
            </a:r>
            <a:endParaRPr lang="en-US" dirty="0"/>
          </a:p>
        </p:txBody>
      </p:sp>
      <p:grpSp>
        <p:nvGrpSpPr>
          <p:cNvPr id="14" name="Group 13">
            <a:extLst>
              <a:ext uri="{FF2B5EF4-FFF2-40B4-BE49-F238E27FC236}">
                <a16:creationId xmlns:a16="http://schemas.microsoft.com/office/drawing/2014/main" id="{5261437B-2796-4420-AF07-685563133772}"/>
              </a:ext>
            </a:extLst>
          </p:cNvPr>
          <p:cNvGrpSpPr/>
          <p:nvPr/>
        </p:nvGrpSpPr>
        <p:grpSpPr>
          <a:xfrm>
            <a:off x="8458200" y="779090"/>
            <a:ext cx="2922478" cy="3016212"/>
            <a:chOff x="493716" y="3650065"/>
            <a:chExt cx="2852386" cy="3136732"/>
          </a:xfrm>
        </p:grpSpPr>
        <p:sp>
          <p:nvSpPr>
            <p:cNvPr id="13" name="TextBox 12">
              <a:extLst>
                <a:ext uri="{FF2B5EF4-FFF2-40B4-BE49-F238E27FC236}">
                  <a16:creationId xmlns:a16="http://schemas.microsoft.com/office/drawing/2014/main" id="{7633D16B-54E3-4133-9DDD-5E6080DCDF7D}"/>
                </a:ext>
              </a:extLst>
            </p:cNvPr>
            <p:cNvSpPr txBox="1"/>
            <p:nvPr/>
          </p:nvSpPr>
          <p:spPr>
            <a:xfrm>
              <a:off x="493716" y="3650065"/>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unordered HTML list:</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p:txBody>
        </p:sp>
        <p:sp>
          <p:nvSpPr>
            <p:cNvPr id="15" name="TextBox 14">
              <a:extLst>
                <a:ext uri="{FF2B5EF4-FFF2-40B4-BE49-F238E27FC236}">
                  <a16:creationId xmlns:a16="http://schemas.microsoft.com/office/drawing/2014/main" id="{C1211215-7D1E-4CE7-BF3A-7300638BCB5E}"/>
                </a:ext>
              </a:extLst>
            </p:cNvPr>
            <p:cNvSpPr txBox="1"/>
            <p:nvPr/>
          </p:nvSpPr>
          <p:spPr>
            <a:xfrm>
              <a:off x="493716" y="5309469"/>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ordered HTML list:</a:t>
              </a:r>
            </a:p>
            <a:p>
              <a:pPr algn="l">
                <a:buFont typeface="+mj-lt"/>
                <a:buAutoNum type="arabicPeriod"/>
              </a:pPr>
              <a:r>
                <a:rPr lang="en-US" b="0" i="0" dirty="0">
                  <a:effectLst/>
                </a:rPr>
                <a:t>First item</a:t>
              </a:r>
            </a:p>
            <a:p>
              <a:pPr algn="l">
                <a:buFont typeface="+mj-lt"/>
                <a:buAutoNum type="arabicPeriod"/>
              </a:pPr>
              <a:r>
                <a:rPr lang="en-US" b="0" i="0" dirty="0">
                  <a:effectLst/>
                </a:rPr>
                <a:t>Second item</a:t>
              </a:r>
            </a:p>
            <a:p>
              <a:pPr algn="l">
                <a:buFont typeface="+mj-lt"/>
                <a:buAutoNum type="arabicPeriod"/>
              </a:pPr>
              <a:r>
                <a:rPr lang="en-US" b="0" i="0" dirty="0">
                  <a:effectLst/>
                </a:rPr>
                <a:t>Third item</a:t>
              </a:r>
            </a:p>
            <a:p>
              <a:pPr algn="l">
                <a:buFont typeface="+mj-lt"/>
                <a:buAutoNum type="arabicPeriod"/>
              </a:pPr>
              <a:r>
                <a:rPr lang="en-US" b="0" i="0" dirty="0">
                  <a:effectLst/>
                </a:rPr>
                <a:t>Fourth item</a:t>
              </a:r>
            </a:p>
          </p:txBody>
        </p:sp>
      </p:grpSp>
    </p:spTree>
    <p:extLst>
      <p:ext uri="{BB962C8B-B14F-4D97-AF65-F5344CB8AC3E}">
        <p14:creationId xmlns:p14="http://schemas.microsoft.com/office/powerpoint/2010/main" val="2817784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64633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261762" y="2983391"/>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261762" y="134266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485417" y="2976425"/>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&lt;video&gt;</a:t>
            </a:r>
            <a:r>
              <a:rPr kumimoji="0" lang="en-US" altLang="en-US" b="0" i="0" u="none" strike="noStrike" cap="none" normalizeH="0" baseline="0" dirty="0">
                <a:ln>
                  <a:noFill/>
                </a:ln>
                <a:solidFill>
                  <a:srgbClr val="000000"/>
                </a:solidFill>
                <a:effectLst/>
              </a:rPr>
              <a:t> tag is used to embed video content in a document, such as a movie clip or other video streams</a:t>
            </a:r>
            <a:r>
              <a:rPr lang="en-US" altLang="en-US" dirty="0"/>
              <a:t>.</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485417" y="1340063"/>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&lt;audio&gt;</a:t>
            </a:r>
            <a:r>
              <a:rPr kumimoji="0" lang="en-US" altLang="en-US" b="0" i="0" u="none" strike="noStrike" cap="none" normalizeH="0" baseline="0" dirty="0">
                <a:ln>
                  <a:noFill/>
                </a:ln>
                <a:solidFill>
                  <a:srgbClr val="000000"/>
                </a:solidFill>
                <a:effectLst/>
              </a:rPr>
              <a:t> tag is used to embed sound content in a document, such as music or other audio streams.</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261763" y="4627509"/>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Iframe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485417" y="4627509"/>
            <a:ext cx="8895261" cy="1200329"/>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&lt;iframe&gt;</a:t>
            </a:r>
            <a:r>
              <a:rPr kumimoji="0" lang="en-US" altLang="en-US" b="0" i="0" u="none" strike="noStrike" cap="none" normalizeH="0" baseline="0" dirty="0">
                <a:ln>
                  <a:noFill/>
                </a:ln>
                <a:solidFill>
                  <a:srgbClr val="000000"/>
                </a:solidFill>
                <a:effectLst/>
              </a:rPr>
              <a:t> tag specifies an inline frame.</a:t>
            </a:r>
            <a:r>
              <a:rPr kumimoji="0" lang="en-US" altLang="en-US" b="0" i="0" u="none" strike="noStrike" cap="none" normalizeH="0" baseline="0" dirty="0">
                <a:ln>
                  <a:noFill/>
                </a:ln>
                <a:solidFill>
                  <a:schemeClr val="tx1"/>
                </a:solidFill>
                <a:effectLst/>
              </a:rPr>
              <a:t> </a:t>
            </a:r>
            <a:endParaRPr lang="en-US" dirty="0"/>
          </a:p>
          <a:p>
            <a:pPr marL="285750" indent="-285750" algn="just">
              <a:buFont typeface="Wingdings" panose="05000000000000000000" pitchFamily="2" charset="2"/>
              <a:buChar char="§"/>
            </a:pPr>
            <a:r>
              <a:rPr lang="en-US" dirty="0"/>
              <a:t>This is the easiest way to embed videos in HTML.</a:t>
            </a:r>
          </a:p>
          <a:p>
            <a:pPr marL="285750" indent="-285750" algn="just">
              <a:buFont typeface="Wingdings" panose="05000000000000000000" pitchFamily="2" charset="2"/>
              <a:buChar char="§"/>
            </a:pPr>
            <a:r>
              <a:rPr lang="en-US" b="0" i="0" dirty="0">
                <a:solidFill>
                  <a:srgbClr val="000000"/>
                </a:solidFill>
                <a:effectLst/>
              </a:rPr>
              <a:t>An inline frame is used to embed another document within the current HTML document.</a:t>
            </a:r>
            <a:endParaRPr lang="en-US" dirty="0"/>
          </a:p>
          <a:p>
            <a:pPr marL="285750" indent="-285750" algn="just">
              <a:buFont typeface="Wingdings" panose="05000000000000000000" pitchFamily="2" charset="2"/>
              <a:buChar char="§"/>
            </a:pPr>
            <a:r>
              <a:rPr lang="en-US" dirty="0"/>
              <a:t>We can also use &lt;iframe&gt; element to add YouTube videos in our web page.</a:t>
            </a:r>
          </a:p>
        </p:txBody>
      </p:sp>
    </p:spTree>
    <p:extLst>
      <p:ext uri="{BB962C8B-B14F-4D97-AF65-F5344CB8AC3E}">
        <p14:creationId xmlns:p14="http://schemas.microsoft.com/office/powerpoint/2010/main" val="1054233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806684"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i="0" dirty="0">
                <a:solidFill>
                  <a:srgbClr val="000000"/>
                </a:solidFill>
                <a:effectLst/>
                <a:latin typeface="Calibri (body)"/>
              </a:rPr>
              <a:t>HTML tables allow web developers to arrange data into rows and columns.</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A table in HTML consists of table cells inside rows and columns</a:t>
            </a:r>
            <a:endParaRPr lang="en-US" dirty="0">
              <a:solidFill>
                <a:srgbClr val="000000"/>
              </a:solidFill>
              <a:latin typeface="Calibri (body)"/>
            </a:endParaRP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The  </a:t>
            </a:r>
            <a:r>
              <a:rPr kumimoji="0" lang="en-US" altLang="en-US" i="0" u="none" strike="noStrike" cap="none" normalizeH="0" baseline="0" dirty="0">
                <a:ln>
                  <a:noFill/>
                </a:ln>
                <a:solidFill>
                  <a:schemeClr val="accent6"/>
                </a:solidFill>
                <a:effectLst/>
                <a:latin typeface="Calibri (body)"/>
              </a:rPr>
              <a:t>&lt;table&gt; </a:t>
            </a:r>
            <a:r>
              <a:rPr kumimoji="0" lang="en-US" altLang="en-US" i="0" u="none" strike="noStrike" cap="none" normalizeH="0" baseline="0" dirty="0">
                <a:ln>
                  <a:noFill/>
                </a:ln>
                <a:solidFill>
                  <a:srgbClr val="000000"/>
                </a:solidFill>
                <a:effectLst/>
                <a:latin typeface="Calibri (body)"/>
              </a:rPr>
              <a:t>tag defines an HTML table.</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solidFill>
                  <a:schemeClr val="accent6"/>
                </a:solidFill>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solidFill>
                  <a:schemeClr val="accent6"/>
                </a:solidFill>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solidFill>
                  <a:schemeClr val="accent6"/>
                </a:solidFill>
                <a:latin typeface="Calibri (body)"/>
              </a:rPr>
              <a:t>&lt;td&gt;</a:t>
            </a:r>
            <a:r>
              <a:rPr kumimoji="0" lang="en-US" altLang="en-US" i="0" u="none" strike="noStrike" cap="none" normalizeH="0" baseline="0" dirty="0">
                <a:ln>
                  <a:noFill/>
                </a:ln>
                <a:solidFill>
                  <a:schemeClr val="accent6"/>
                </a:solidFill>
                <a:effectLst/>
                <a:latin typeface="Calibri (body)"/>
              </a:rPr>
              <a:t> </a:t>
            </a:r>
            <a:r>
              <a:rPr kumimoji="0" lang="en-US" altLang="en-US" i="0" u="none" strike="noStrike" cap="none" normalizeH="0" baseline="0" dirty="0">
                <a:ln>
                  <a:noFill/>
                </a:ln>
                <a:solidFill>
                  <a:srgbClr val="000000"/>
                </a:solidFill>
                <a:effectLst/>
                <a:latin typeface="Calibri (body)"/>
              </a:rPr>
              <a:t>elements.</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The </a:t>
            </a:r>
            <a:r>
              <a:rPr lang="en-US" i="0" dirty="0">
                <a:solidFill>
                  <a:schemeClr val="accent6"/>
                </a:solidFill>
                <a:effectLst/>
                <a:latin typeface="Calibri (body)"/>
              </a:rPr>
              <a:t>&lt;tr&gt; </a:t>
            </a:r>
            <a:r>
              <a:rPr lang="en-US" i="0" dirty="0">
                <a:solidFill>
                  <a:srgbClr val="000000"/>
                </a:solidFill>
                <a:effectLst/>
                <a:latin typeface="Calibri (body)"/>
              </a:rPr>
              <a:t>element defines a table row, the </a:t>
            </a:r>
            <a:r>
              <a:rPr lang="en-US" i="0" dirty="0">
                <a:solidFill>
                  <a:schemeClr val="accent6"/>
                </a:solidFill>
                <a:effectLst/>
                <a:latin typeface="Calibri (body)"/>
              </a:rPr>
              <a:t>&lt;th&gt; </a:t>
            </a:r>
            <a:r>
              <a:rPr lang="en-US" i="0" dirty="0">
                <a:solidFill>
                  <a:srgbClr val="000000"/>
                </a:solidFill>
                <a:effectLst/>
                <a:latin typeface="Calibri (body)"/>
              </a:rPr>
              <a:t>element defines a table header, and the </a:t>
            </a:r>
            <a:r>
              <a:rPr lang="en-US" i="0" dirty="0">
                <a:solidFill>
                  <a:schemeClr val="accent6"/>
                </a:solidFill>
                <a:effectLst/>
                <a:latin typeface="Calibri (body)"/>
              </a:rPr>
              <a:t>&lt;td&gt; </a:t>
            </a:r>
            <a:r>
              <a:rPr lang="en-US" i="0" dirty="0">
                <a:solidFill>
                  <a:srgbClr val="000000"/>
                </a:solidFill>
                <a:effectLst/>
                <a:latin typeface="Calibri (body)"/>
              </a:rPr>
              <a:t>element defines a table cell.</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By default, the text in </a:t>
            </a:r>
            <a:r>
              <a:rPr kumimoji="0" lang="en-US" altLang="en-US" b="0" i="0" u="none" strike="noStrike" cap="none" normalizeH="0" baseline="0" dirty="0">
                <a:ln>
                  <a:noFill/>
                </a:ln>
                <a:solidFill>
                  <a:schemeClr val="accent6"/>
                </a:solidFill>
                <a:effectLst/>
                <a:latin typeface="Calibri (body)"/>
              </a:rPr>
              <a:t>&lt;th&gt;</a:t>
            </a:r>
            <a:r>
              <a:rPr kumimoji="0" lang="en-US" altLang="en-US" b="0" i="0" u="none" strike="noStrike" cap="none" normalizeH="0" baseline="0" dirty="0">
                <a:ln>
                  <a:noFill/>
                </a:ln>
                <a:effectLst/>
                <a:latin typeface="Calibri (body)"/>
              </a:rPr>
              <a:t> elements are bold and centered, but you can change that with CSS. </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829" y="3987275"/>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540575" y="429204"/>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19005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2"/>
              </a:rPr>
              <a:t>https://www.w3schools.com/css/default.asp</a:t>
            </a:r>
            <a:endParaRPr lang="en-US" altLang="en-US" dirty="0">
              <a:cs typeface="Open Sans" panose="020B0606030504020204" pitchFamily="34" charset="0"/>
            </a:endParaRP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3"/>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05724"/>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2"/>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2"/>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2"/>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89"/>
            <a:ext cx="8148706"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SAPUI5 is an HTML5 framework for creating cross-platform, enterprise-grade web applications in an efficient way.</a:t>
            </a:r>
          </a:p>
          <a:p>
            <a:pPr marL="285750" indent="-285750" algn="just">
              <a:buFont typeface="Wingdings" panose="05000000000000000000" pitchFamily="2" charset="2"/>
              <a:buChar char="§"/>
            </a:pPr>
            <a:r>
              <a:rPr lang="en-US" b="0" i="0" dirty="0">
                <a:effectLst/>
              </a:rPr>
              <a:t>SAPUI5 (SAP user interface for HTML5) is a collection of </a:t>
            </a:r>
            <a:r>
              <a:rPr lang="en-US" i="0" dirty="0">
                <a:effectLst/>
              </a:rPr>
              <a:t>libraries</a:t>
            </a:r>
            <a:r>
              <a:rPr lang="en-US" b="0" i="0" dirty="0">
                <a:effectLst/>
              </a:rPr>
              <a:t> that you can use to build desktop and mobile applications that run in a browser. </a:t>
            </a:r>
            <a:endParaRPr lang="en-US" dirty="0"/>
          </a:p>
          <a:p>
            <a:pPr marL="285750" indent="-285750" algn="just">
              <a:buFont typeface="Wingdings" panose="05000000000000000000" pitchFamily="2" charset="2"/>
              <a:buChar char="§"/>
            </a:pPr>
            <a:r>
              <a:rPr lang="en-US" b="1" dirty="0"/>
              <a:t>In simple words</a:t>
            </a:r>
            <a:r>
              <a:rPr lang="en-US" dirty="0"/>
              <a:t>: 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pic>
        <p:nvPicPr>
          <p:cNvPr id="1028" name="Picture 4" descr="ui5/webcomponents-icons-tnt - npm">
            <a:extLst>
              <a:ext uri="{FF2B5EF4-FFF2-40B4-BE49-F238E27FC236}">
                <a16:creationId xmlns:a16="http://schemas.microsoft.com/office/drawing/2014/main" id="{E33DCAFD-AB93-40F7-B4EF-8348C32AA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54" t="4813" r="16726" b="5814"/>
          <a:stretch/>
        </p:blipFill>
        <p:spPr bwMode="auto">
          <a:xfrm>
            <a:off x="8600551" y="940071"/>
            <a:ext cx="3369589" cy="186653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FEBB9DE4-6FDD-4433-9BDF-4C5022D666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 t="4302" r="3035" b="10666"/>
          <a:stretch/>
        </p:blipFill>
        <p:spPr bwMode="auto">
          <a:xfrm>
            <a:off x="8600551" y="3311706"/>
            <a:ext cx="3496826" cy="176851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F384C86B-88D4-4BDC-B57F-3DCB53B05BB0}"/>
              </a:ext>
            </a:extLst>
          </p:cNvPr>
          <p:cNvSpPr txBox="1"/>
          <p:nvPr/>
        </p:nvSpPr>
        <p:spPr>
          <a:xfrm>
            <a:off x="261764" y="2913262"/>
            <a:ext cx="8269287"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b="1" dirty="0">
                <a:solidFill>
                  <a:srgbClr val="FF0000"/>
                </a:solidFill>
              </a:rPr>
              <a:t>Responsive web Application</a:t>
            </a:r>
            <a:r>
              <a:rPr lang="en-US" b="1" dirty="0"/>
              <a:t>: </a:t>
            </a:r>
            <a:r>
              <a:rPr lang="en-US" b="0" i="0" dirty="0">
                <a:effectLst/>
              </a:rPr>
              <a:t>It refers </a:t>
            </a:r>
            <a:r>
              <a:rPr lang="en-US" b="1" i="0" dirty="0">
                <a:effectLst/>
              </a:rPr>
              <a:t>to the web apps that adapt different screen sizes</a:t>
            </a:r>
            <a:r>
              <a:rPr lang="en-US" b="0" i="0" dirty="0">
                <a:effectLst/>
              </a:rPr>
              <a:t>, so the content looks great on any screen size</a:t>
            </a:r>
            <a:r>
              <a:rPr lang="en-US" b="1" i="0" dirty="0">
                <a:effectLst/>
              </a:rPr>
              <a:t>.</a:t>
            </a:r>
          </a:p>
          <a:p>
            <a:pPr marL="285750" indent="-285750" algn="just">
              <a:lnSpc>
                <a:spcPct val="150000"/>
              </a:lnSpc>
              <a:buFont typeface="Wingdings" panose="05000000000000000000" pitchFamily="2" charset="2"/>
              <a:buChar char="q"/>
            </a:pPr>
            <a:r>
              <a:rPr lang="en-US" b="1" dirty="0">
                <a:solidFill>
                  <a:srgbClr val="FF0000"/>
                </a:solidFill>
              </a:rPr>
              <a:t>Framework</a:t>
            </a:r>
            <a:r>
              <a:rPr lang="en-US" b="1" dirty="0"/>
              <a:t>: </a:t>
            </a:r>
            <a:r>
              <a:rPr lang="en-US" b="0" i="0" dirty="0">
                <a:effectLst/>
              </a:rPr>
              <a:t>A framework in programming is a tool that provides </a:t>
            </a:r>
            <a:r>
              <a:rPr lang="en-US" b="1" i="0" dirty="0">
                <a:effectLst/>
              </a:rPr>
              <a:t>ready-made components</a:t>
            </a:r>
            <a:r>
              <a:rPr lang="en-US" b="0" i="0" dirty="0">
                <a:effectLst/>
              </a:rPr>
              <a:t> or solutions that are customized in order to </a:t>
            </a:r>
            <a:r>
              <a:rPr lang="en-US" b="1" i="0" dirty="0">
                <a:effectLst/>
              </a:rPr>
              <a:t>speed up development</a:t>
            </a:r>
            <a:r>
              <a:rPr lang="en-US" b="0" i="0" dirty="0">
                <a:effectLst/>
              </a:rPr>
              <a:t>. </a:t>
            </a:r>
            <a:r>
              <a:rPr lang="en-US" dirty="0"/>
              <a:t>In simple word a framework is a </a:t>
            </a:r>
            <a:r>
              <a:rPr lang="en-US" b="1" dirty="0"/>
              <a:t>collection of Libraries</a:t>
            </a:r>
            <a:r>
              <a:rPr lang="en-US" dirty="0"/>
              <a:t>.</a:t>
            </a:r>
          </a:p>
          <a:p>
            <a:pPr marL="285750" indent="-285750" algn="just">
              <a:lnSpc>
                <a:spcPct val="150000"/>
              </a:lnSpc>
              <a:buFont typeface="Wingdings" panose="05000000000000000000" pitchFamily="2" charset="2"/>
              <a:buChar char="q"/>
            </a:pPr>
            <a:r>
              <a:rPr lang="en-US" b="1" dirty="0">
                <a:solidFill>
                  <a:schemeClr val="accent6"/>
                </a:solidFill>
              </a:rPr>
              <a:t>Library</a:t>
            </a:r>
            <a:r>
              <a:rPr lang="en-US" b="1" dirty="0"/>
              <a:t>: </a:t>
            </a:r>
            <a:r>
              <a:rPr lang="en-US" dirty="0"/>
              <a:t>Collection of classes.</a:t>
            </a:r>
          </a:p>
          <a:p>
            <a:pPr marL="285750" indent="-285750" algn="just">
              <a:lnSpc>
                <a:spcPct val="150000"/>
              </a:lnSpc>
              <a:buFont typeface="Wingdings" panose="05000000000000000000" pitchFamily="2" charset="2"/>
              <a:buChar char="q"/>
            </a:pPr>
            <a:r>
              <a:rPr lang="en-US" b="1" dirty="0">
                <a:solidFill>
                  <a:schemeClr val="accent6"/>
                </a:solidFill>
              </a:rPr>
              <a:t>Classes</a:t>
            </a:r>
            <a:r>
              <a:rPr lang="en-US" b="1" dirty="0"/>
              <a:t>: </a:t>
            </a:r>
            <a:r>
              <a:rPr lang="en-US" dirty="0"/>
              <a:t>Collection of methods, Attributes, Events.</a:t>
            </a:r>
          </a:p>
        </p:txBody>
      </p:sp>
    </p:spTree>
    <p:extLst>
      <p:ext uri="{BB962C8B-B14F-4D97-AF65-F5344CB8AC3E}">
        <p14:creationId xmlns:p14="http://schemas.microsoft.com/office/powerpoint/2010/main" val="1567770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2"/>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3"/>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2"/>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2"/>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2"/>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3"/>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Tree>
    <p:extLst>
      <p:ext uri="{BB962C8B-B14F-4D97-AF65-F5344CB8AC3E}">
        <p14:creationId xmlns:p14="http://schemas.microsoft.com/office/powerpoint/2010/main" val="157489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Tree>
    <p:extLst>
      <p:ext uri="{BB962C8B-B14F-4D97-AF65-F5344CB8AC3E}">
        <p14:creationId xmlns:p14="http://schemas.microsoft.com/office/powerpoint/2010/main" val="313105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 Define the function </a:t>
            </a:r>
          </a:p>
          <a:p>
            <a:pPr marL="952393" lvl="1" indent="-342900" algn="just">
              <a:buFontTx/>
              <a:buChar char="-"/>
            </a:pPr>
            <a:r>
              <a:rPr lang="en-US" dirty="0"/>
              <a:t>{ } – braces: Define the Scope , It is used to define { key: value, key: value }</a:t>
            </a:r>
          </a:p>
          <a:p>
            <a:pPr marL="952393" lvl="1" indent="-342900" algn="just">
              <a:buFontTx/>
              <a:buChar char="-"/>
            </a:pPr>
            <a:r>
              <a:rPr lang="en-US" dirty="0"/>
              <a:t>[ ] – bracket: Define the Array [1,3,4,5]-&gt; Array </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Tree>
    <p:extLst>
      <p:ext uri="{BB962C8B-B14F-4D97-AF65-F5344CB8AC3E}">
        <p14:creationId xmlns:p14="http://schemas.microsoft.com/office/powerpoint/2010/main" val="3183351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16108" y="1781966"/>
              <a:ext cx="431451"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22495" y="1781966"/>
              <a:ext cx="431451"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2"/>
              </a:rPr>
              <a:t>https://jsonlint.com</a:t>
            </a:r>
            <a:endParaRPr lang="en-US" dirty="0"/>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757751"/>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666807" y="1923114"/>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7657" y="4454982"/>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8578" y="4449043"/>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9499" y="4436865"/>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28114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19998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18792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9892" y="4740247"/>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70813" y="4728068"/>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2"/>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2"/>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Tree>
    <p:extLst>
      <p:ext uri="{BB962C8B-B14F-4D97-AF65-F5344CB8AC3E}">
        <p14:creationId xmlns:p14="http://schemas.microsoft.com/office/powerpoint/2010/main" val="2538753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3780424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2"/>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3"/>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4059248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2"/>
          <a:stretch>
            <a:fillRect/>
          </a:stretch>
        </p:blipFill>
        <p:spPr>
          <a:xfrm>
            <a:off x="1018307" y="5935056"/>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2"/>
              </a:rPr>
              <a:t>https://jquery.com</a:t>
            </a:r>
            <a:endParaRPr lang="en-US" sz="1799" b="1" dirty="0">
              <a:solidFill>
                <a:prstClr val="black"/>
              </a:solidFill>
              <a:latin typeface="Calibri"/>
            </a:endParaRP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70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2"/>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2"/>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spTree>
    <p:extLst>
      <p:ext uri="{BB962C8B-B14F-4D97-AF65-F5344CB8AC3E}">
        <p14:creationId xmlns:p14="http://schemas.microsoft.com/office/powerpoint/2010/main" val="1440669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2"/>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2"/>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18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Srinivas</a:t>
            </a: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Tree>
    <p:extLst>
      <p:ext uri="{BB962C8B-B14F-4D97-AF65-F5344CB8AC3E}">
        <p14:creationId xmlns:p14="http://schemas.microsoft.com/office/powerpoint/2010/main" val="188249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3"/>
              </a:rPr>
              <a:t>Development/Design Guidelines</a:t>
            </a:r>
            <a:endParaRPr lang="en-US" dirty="0">
              <a:solidFill>
                <a:prstClr val="black"/>
              </a:solidFill>
            </a:endParaRPr>
          </a:p>
          <a:p>
            <a:endParaRPr lang="en-US" dirty="0"/>
          </a:p>
        </p:txBody>
      </p:sp>
    </p:spTree>
    <p:extLst>
      <p:ext uri="{BB962C8B-B14F-4D97-AF65-F5344CB8AC3E}">
        <p14:creationId xmlns:p14="http://schemas.microsoft.com/office/powerpoint/2010/main" val="175552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25825</TotalTime>
  <Words>8787</Words>
  <Application>Microsoft Office PowerPoint</Application>
  <PresentationFormat>Widescreen</PresentationFormat>
  <Paragraphs>1093</Paragraphs>
  <Slides>74</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74</vt:i4>
      </vt:variant>
    </vt:vector>
  </HeadingPairs>
  <TitlesOfParts>
    <vt:vector size="92" baseType="lpstr">
      <vt:lpstr>-apple-system</vt:lpstr>
      <vt:lpstr>Arial</vt:lpstr>
      <vt:lpstr>Arial</vt:lpstr>
      <vt:lpstr>Arial Black</vt:lpstr>
      <vt:lpstr>Calibri</vt:lpstr>
      <vt:lpstr>Calibri (body)</vt:lpstr>
      <vt:lpstr>Calibri (body)</vt:lpstr>
      <vt:lpstr>Calibri Light</vt:lpstr>
      <vt:lpstr>Consolas</vt:lpstr>
      <vt:lpstr>Cooper Black</vt:lpstr>
      <vt:lpstr>Inter</vt:lpstr>
      <vt:lpstr>inter-bold</vt:lpstr>
      <vt:lpstr>inter-regular</vt:lpstr>
      <vt:lpstr>Segoe UI</vt:lpstr>
      <vt:lpstr>urw-din</vt:lpstr>
      <vt:lpstr>Verdana</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721</cp:revision>
  <dcterms:created xsi:type="dcterms:W3CDTF">2016-07-10T03:33:26Z</dcterms:created>
  <dcterms:modified xsi:type="dcterms:W3CDTF">2023-02-08T17:07:58Z</dcterms:modified>
</cp:coreProperties>
</file>